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1" r:id="rId1"/>
  </p:sldMasterIdLst>
  <p:notesMasterIdLst>
    <p:notesMasterId r:id="rId23"/>
  </p:notesMasterIdLst>
  <p:sldIdLst>
    <p:sldId id="310" r:id="rId2"/>
    <p:sldId id="319" r:id="rId3"/>
    <p:sldId id="342" r:id="rId4"/>
    <p:sldId id="340" r:id="rId5"/>
    <p:sldId id="348" r:id="rId6"/>
    <p:sldId id="349" r:id="rId7"/>
    <p:sldId id="350" r:id="rId8"/>
    <p:sldId id="352" r:id="rId9"/>
    <p:sldId id="351" r:id="rId10"/>
    <p:sldId id="341" r:id="rId11"/>
    <p:sldId id="353" r:id="rId12"/>
    <p:sldId id="354" r:id="rId13"/>
    <p:sldId id="355" r:id="rId14"/>
    <p:sldId id="356" r:id="rId15"/>
    <p:sldId id="357" r:id="rId16"/>
    <p:sldId id="358" r:id="rId17"/>
    <p:sldId id="359" r:id="rId18"/>
    <p:sldId id="360" r:id="rId19"/>
    <p:sldId id="362" r:id="rId20"/>
    <p:sldId id="343" r:id="rId21"/>
    <p:sldId id="327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9709" autoAdjust="0"/>
  </p:normalViewPr>
  <p:slideViewPr>
    <p:cSldViewPr snapToGrid="0">
      <p:cViewPr varScale="1">
        <p:scale>
          <a:sx n="99" d="100"/>
          <a:sy n="99" d="100"/>
        </p:scale>
        <p:origin x="996" y="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9C724E-499D-43AC-8699-CF969D2466FC}" type="datetimeFigureOut">
              <a:rPr lang="fr-FR" smtClean="0"/>
              <a:t>20/02/2025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DC53D4-8BF5-4FDD-81EC-7AC957B0D21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862581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48970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5FBE5D-9678-DB48-5A27-2B12E9A21C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8172997A-FEC4-8932-45C5-0A22484806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04E3C745-78F6-687F-03A1-8415C52294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5DF945A-3F01-BD1E-2D77-F7B8CF1943B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787386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4E97B5-976C-C9E8-D3D1-E6DD21C62B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D63AA989-553F-009D-F760-1FD9298791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4936AE1D-31D4-C200-3EB3-5DF2D55466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4F435B7-07C8-342F-37B9-8E2F44AFEF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305512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765A45-4011-BE92-9588-1C6215D26F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86F840BA-C265-B495-137F-7DCAEDD7025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4591D0C4-1DDE-EFD8-AFDE-B6D041273F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C29542B-3CEF-33CB-0277-17B50CFCC6F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350227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700673-7AE7-E2A6-9269-71BC3D5BCE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DB14A976-7DE6-6F2D-CC50-A5D13F1FED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8E097EE8-22F1-DDF5-E77C-96AF147769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899ED99-5431-AA22-2CFD-F3DD397EF2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005478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E20256-703E-8F41-A080-838F8D0C65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A3B2720E-6F0B-6F87-FAEF-D25B9FD035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389B72C5-8268-A05F-F62A-5FA5420A4E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1B7D3AC-8047-7D5F-77AA-D15837ACB18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734217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194CC7-D2BD-7122-0EB0-D5CF6FD799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9D1AB2AA-6D67-0553-95EB-8D1234D419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631B3B8B-F24D-4460-F70F-E10BAD3426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8787EBD-7F42-7743-79A4-0F497FD9F8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27651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B42193-803D-8EDB-2A1A-348DBC8B3A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614136DA-1E76-7EAE-868B-C66455685E7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41BA10A5-F667-03EC-3AD4-11EC31303F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9F17187-1878-2D60-5139-D7868A17AA2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570902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80809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5F6F67-E1B2-C728-0E53-3446BEFA87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A6A74A27-71E5-0000-DCB9-97483729E5E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A4AC1B67-F28E-0629-E2F2-2C4EC9686C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A830B90-7057-0B50-11B2-887993EA809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492527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B3384B-401A-5525-1875-4395B4EA9D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4E8BC423-ECF6-2E35-4F6A-C6BA316663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1EE7B85F-1E27-3621-4694-D3739FE39E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E1DEB9D-6A5B-E425-A82A-CB6CE67A240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574852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4B8665-1C00-EDF4-FB32-C85FE236CA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2FC85C66-96CB-9FDE-9E2A-0BF2C2E061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9084E5AE-34AE-8223-720F-4959B53130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3F1C2BF-48FA-4E18-2443-3F15B3DDD7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93633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82467A-B5CB-0034-4DEA-40C723B816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B753C011-46E6-6BBE-9310-7979B96142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DED63689-1181-0CFA-F2CA-C911C654E8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E152102-C21B-BF22-55B2-0F4B594B7B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878493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3602D2-A2DB-E8C5-A4EB-6EB1C8773F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429516EC-3BC5-CE98-F03E-B60D83AE35E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31E813FE-638A-F72B-14A0-4B10B442E8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A51FFEB-4072-8AB5-2CFD-952C438AF8F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952474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11A198-1ED6-4AE9-6472-0566DEE122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D6F202A1-22DF-AB1C-9FB9-FF42E2E0C0D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B3F18159-38AA-849E-7377-B2B2A59AF5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B96E546-0684-982E-5F7A-CE386465BC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475740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D7E420-6225-65BE-595D-B2EE52BD1E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DC3B207E-4392-FD29-9A89-B2258F281E5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EAFF6E26-02E7-EB80-9E83-7085680307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65982B4-C282-DED5-4848-DE20FE03E7B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170573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4B328C-88E2-86AE-615C-AC1AAFDA5A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19F201B3-6DA4-FFC4-FBE2-A4D2E69F0B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41B0E578-B7BA-A30E-8B38-FFBF5FBC3C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861086B-D86F-09CA-9598-1EFCB746087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241456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2/20/2025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758333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2/20/2025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5934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2/20/2025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7800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2/20/2025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2032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2/20/2025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7997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2/20/2025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0799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2/20/2025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349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2/20/2025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0556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2/20/2025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719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2/20/2025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9567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2/20/2025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2646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2/20/2025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818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04" r:id="rId6"/>
    <p:sldLayoutId id="2147483700" r:id="rId7"/>
    <p:sldLayoutId id="2147483701" r:id="rId8"/>
    <p:sldLayoutId id="2147483702" r:id="rId9"/>
    <p:sldLayoutId id="2147483703" r:id="rId10"/>
    <p:sldLayoutId id="214748370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5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5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5.pn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jpg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.png"/><Relationship Id="rId7" Type="http://schemas.openxmlformats.org/officeDocument/2006/relationships/image" Target="../media/image39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12.png"/><Relationship Id="rId10" Type="http://schemas.openxmlformats.org/officeDocument/2006/relationships/image" Target="../media/image22.png"/><Relationship Id="rId4" Type="http://schemas.openxmlformats.org/officeDocument/2006/relationships/image" Target="../media/image11.jpg"/><Relationship Id="rId9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3.png"/><Relationship Id="rId7" Type="http://schemas.openxmlformats.org/officeDocument/2006/relationships/image" Target="../media/image1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5.png"/><Relationship Id="rId10" Type="http://schemas.openxmlformats.org/officeDocument/2006/relationships/image" Target="../media/image14.png"/><Relationship Id="rId4" Type="http://schemas.openxmlformats.org/officeDocument/2006/relationships/image" Target="../media/image7.png"/><Relationship Id="rId9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3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jpg"/><Relationship Id="rId5" Type="http://schemas.openxmlformats.org/officeDocument/2006/relationships/image" Target="../media/image21.png"/><Relationship Id="rId4" Type="http://schemas.openxmlformats.org/officeDocument/2006/relationships/image" Target="../media/image2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26E0BFB-CDF1-4990-8C11-AC849311E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72F330-992B-B125-739B-F8303ED3A0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669" r="-1" b="426"/>
          <a:stretch/>
        </p:blipFill>
        <p:spPr>
          <a:xfrm>
            <a:off x="-2" y="10"/>
            <a:ext cx="86685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069A1F8-9BEB-4786-9694-FC48B2D75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788244" y="0"/>
            <a:ext cx="940375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0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F8D1EB8-F6E7-EB54-1CC8-28472070B9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48600" y="1122363"/>
            <a:ext cx="4023360" cy="3204134"/>
          </a:xfrm>
        </p:spPr>
        <p:txBody>
          <a:bodyPr anchor="b">
            <a:normAutofit/>
          </a:bodyPr>
          <a:lstStyle/>
          <a:p>
            <a:br>
              <a:rPr lang="fr-FR" sz="4800" dirty="0">
                <a:latin typeface="Bahnschrift SemiBold" panose="020B0502040204020203" pitchFamily="34" charset="0"/>
              </a:rPr>
            </a:br>
            <a:r>
              <a:rPr lang="fr-FR" sz="4800" dirty="0">
                <a:latin typeface="Bahnschrift SemiBold" panose="020B0502040204020203" pitchFamily="34" charset="0"/>
              </a:rPr>
              <a:t>UE Interfaçage Numérique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DFEFAEF-AB6A-BE8F-01E7-845FB609FA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48600" y="4872922"/>
            <a:ext cx="4023360" cy="1208141"/>
          </a:xfrm>
        </p:spPr>
        <p:txBody>
          <a:bodyPr>
            <a:normAutofit/>
          </a:bodyPr>
          <a:lstStyle/>
          <a:p>
            <a:r>
              <a:rPr lang="fr-FR" sz="2000" dirty="0" err="1">
                <a:latin typeface="Bahnschrift Light" panose="020B0502040204020203" pitchFamily="34" charset="0"/>
              </a:rPr>
              <a:t>IntNum</a:t>
            </a:r>
            <a:r>
              <a:rPr lang="fr-FR" sz="2000" dirty="0">
                <a:latin typeface="Bahnschrift Light" panose="020B0502040204020203" pitchFamily="34" charset="0"/>
              </a:rPr>
              <a:t> / Semestre 6 </a:t>
            </a:r>
            <a:br>
              <a:rPr lang="fr-FR" sz="2000" dirty="0">
                <a:latin typeface="Bahnschrift Light" panose="020B0502040204020203" pitchFamily="34" charset="0"/>
              </a:rPr>
            </a:br>
            <a:r>
              <a:rPr lang="fr-FR" sz="2000" dirty="0">
                <a:latin typeface="Bahnschrift Light" panose="020B0502040204020203" pitchFamily="34" charset="0"/>
              </a:rPr>
              <a:t>Institut d’Optique</a:t>
            </a:r>
          </a:p>
        </p:txBody>
      </p:sp>
      <p:sp>
        <p:nvSpPr>
          <p:cNvPr id="32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Image 5" descr="Une image contenant texte&#10;&#10;Description générée automatiquement">
            <a:extLst>
              <a:ext uri="{FF2B5EF4-FFF2-40B4-BE49-F238E27FC236}">
                <a16:creationId xmlns:a16="http://schemas.microsoft.com/office/drawing/2014/main" id="{3D75D9F9-6192-EA6A-A7C9-F09C6FC342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033" y="195172"/>
            <a:ext cx="2452178" cy="1007326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AA89D0F1-0518-23E6-01F6-F2C25B93C544}"/>
              </a:ext>
            </a:extLst>
          </p:cNvPr>
          <p:cNvSpPr txBox="1"/>
          <p:nvPr/>
        </p:nvSpPr>
        <p:spPr>
          <a:xfrm>
            <a:off x="168033" y="6293496"/>
            <a:ext cx="61312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dirty="0">
                <a:solidFill>
                  <a:srgbClr val="002060"/>
                </a:solidFill>
                <a:latin typeface="Bahnschrift Light" panose="020B0502040204020203" pitchFamily="34" charset="0"/>
              </a:rPr>
              <a:t>Julien VILLEMEJANE</a:t>
            </a:r>
            <a:endParaRPr lang="fr-FR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6889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AB1C801-3EEB-2018-E544-4B9DB727C4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B60D96A-1F9A-08A3-A34D-17EB81D915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549718-D3F7-8126-2CE7-E7E8F4CA97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669" r="-1" b="426"/>
          <a:stretch/>
        </p:blipFill>
        <p:spPr>
          <a:xfrm>
            <a:off x="-2" y="10"/>
            <a:ext cx="86685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876017A-5D46-4DF0-2866-1F44D45224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788244" y="0"/>
            <a:ext cx="940375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0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2F96FD9-0B82-B8AC-CE3A-14E26198E0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48600" y="1122363"/>
            <a:ext cx="4023360" cy="3204134"/>
          </a:xfrm>
        </p:spPr>
        <p:txBody>
          <a:bodyPr anchor="b">
            <a:normAutofit/>
          </a:bodyPr>
          <a:lstStyle/>
          <a:p>
            <a:br>
              <a:rPr lang="fr-FR" sz="4800" dirty="0">
                <a:latin typeface="Bahnschrift SemiBold" panose="020B0502040204020203" pitchFamily="34" charset="0"/>
              </a:rPr>
            </a:br>
            <a:r>
              <a:rPr lang="fr-FR" sz="4800" dirty="0">
                <a:latin typeface="Bahnschrift SemiBold" panose="020B0502040204020203" pitchFamily="34" charset="0"/>
              </a:rPr>
              <a:t>Caméras et images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87490D6-EFB0-7CD8-5922-8801DD5AD5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48600" y="4872922"/>
            <a:ext cx="4023360" cy="1208141"/>
          </a:xfrm>
        </p:spPr>
        <p:txBody>
          <a:bodyPr>
            <a:normAutofit/>
          </a:bodyPr>
          <a:lstStyle/>
          <a:p>
            <a:r>
              <a:rPr lang="fr-FR" sz="2000" dirty="0" err="1">
                <a:latin typeface="Bahnschrift Light" panose="020B0502040204020203" pitchFamily="34" charset="0"/>
              </a:rPr>
              <a:t>IntNum</a:t>
            </a:r>
            <a:r>
              <a:rPr lang="fr-FR" sz="2000" dirty="0">
                <a:latin typeface="Bahnschrift Light" panose="020B0502040204020203" pitchFamily="34" charset="0"/>
              </a:rPr>
              <a:t> / Semestre 6 </a:t>
            </a:r>
            <a:br>
              <a:rPr lang="fr-FR" sz="2000" dirty="0">
                <a:latin typeface="Bahnschrift Light" panose="020B0502040204020203" pitchFamily="34" charset="0"/>
              </a:rPr>
            </a:br>
            <a:r>
              <a:rPr lang="fr-FR" sz="2000" dirty="0">
                <a:latin typeface="Bahnschrift Light" panose="020B0502040204020203" pitchFamily="34" charset="0"/>
              </a:rPr>
              <a:t>Institut d’Optique</a:t>
            </a:r>
          </a:p>
        </p:txBody>
      </p:sp>
      <p:sp>
        <p:nvSpPr>
          <p:cNvPr id="32" name="Rectangle 12">
            <a:extLst>
              <a:ext uri="{FF2B5EF4-FFF2-40B4-BE49-F238E27FC236}">
                <a16:creationId xmlns:a16="http://schemas.microsoft.com/office/drawing/2014/main" id="{DE4D0487-EA49-C872-EAA2-C293C55CAE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ctangle 14">
            <a:extLst>
              <a:ext uri="{FF2B5EF4-FFF2-40B4-BE49-F238E27FC236}">
                <a16:creationId xmlns:a16="http://schemas.microsoft.com/office/drawing/2014/main" id="{E929B49E-30AC-731E-B6E9-ECE8B0A5B6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Image 5" descr="Une image contenant texte&#10;&#10;Description générée automatiquement">
            <a:extLst>
              <a:ext uri="{FF2B5EF4-FFF2-40B4-BE49-F238E27FC236}">
                <a16:creationId xmlns:a16="http://schemas.microsoft.com/office/drawing/2014/main" id="{165A2E20-E43A-566E-C4F0-D995A43F68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033" y="195172"/>
            <a:ext cx="2452178" cy="1007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9843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7FFE69-993C-543C-AA8D-85DF9D394E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FE0515F-2BF7-9C8F-824E-E2192DFA586E}"/>
              </a:ext>
            </a:extLst>
          </p:cNvPr>
          <p:cNvSpPr/>
          <p:nvPr/>
        </p:nvSpPr>
        <p:spPr>
          <a:xfrm>
            <a:off x="673975" y="405113"/>
            <a:ext cx="11020314" cy="93754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C67A174-2A28-DAE7-B175-367F9DB4E914}"/>
              </a:ext>
            </a:extLst>
          </p:cNvPr>
          <p:cNvSpPr txBox="1">
            <a:spLocks/>
          </p:cNvSpPr>
          <p:nvPr/>
        </p:nvSpPr>
        <p:spPr>
          <a:xfrm>
            <a:off x="907225" y="583365"/>
            <a:ext cx="8970548" cy="70142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dirty="0"/>
              <a:t>Caméras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CAE675E-AEC6-C408-DE0F-DE9E0E2760F8}"/>
              </a:ext>
            </a:extLst>
          </p:cNvPr>
          <p:cNvSpPr/>
          <p:nvPr/>
        </p:nvSpPr>
        <p:spPr>
          <a:xfrm>
            <a:off x="619125" y="500258"/>
            <a:ext cx="124142" cy="74980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4C3B92A7-7BC4-DE82-B87C-57AAEC3890D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481" y="509288"/>
            <a:ext cx="1825291" cy="74980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A01FD41-5313-08F8-CE6D-5EC88318EF79}"/>
              </a:ext>
            </a:extLst>
          </p:cNvPr>
          <p:cNvSpPr>
            <a:spLocks/>
          </p:cNvSpPr>
          <p:nvPr/>
        </p:nvSpPr>
        <p:spPr>
          <a:xfrm>
            <a:off x="608162" y="3218768"/>
            <a:ext cx="5061118" cy="1343807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DC0CDFF-1D00-3ABB-64C0-6C1F50B61875}"/>
              </a:ext>
            </a:extLst>
          </p:cNvPr>
          <p:cNvSpPr/>
          <p:nvPr/>
        </p:nvSpPr>
        <p:spPr>
          <a:xfrm>
            <a:off x="1586067" y="3492128"/>
            <a:ext cx="992818" cy="68263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Sensor</a:t>
            </a:r>
            <a:endParaRPr lang="fr-FR" dirty="0"/>
          </a:p>
          <a:p>
            <a:pPr algn="ctr"/>
            <a:r>
              <a:rPr lang="fr-FR" sz="1050" dirty="0"/>
              <a:t>Photodiode</a:t>
            </a:r>
          </a:p>
        </p:txBody>
      </p: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AA56453D-33FC-8061-CB8B-0E0CEC657338}"/>
              </a:ext>
            </a:extLst>
          </p:cNvPr>
          <p:cNvCxnSpPr>
            <a:cxnSpLocks/>
          </p:cNvCxnSpPr>
          <p:nvPr/>
        </p:nvCxnSpPr>
        <p:spPr>
          <a:xfrm>
            <a:off x="1077814" y="3833448"/>
            <a:ext cx="464338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8">
            <a:extLst>
              <a:ext uri="{FF2B5EF4-FFF2-40B4-BE49-F238E27FC236}">
                <a16:creationId xmlns:a16="http://schemas.microsoft.com/office/drawing/2014/main" id="{D9275E99-DA92-883D-4751-BA90FB7831C9}"/>
              </a:ext>
            </a:extLst>
          </p:cNvPr>
          <p:cNvSpPr txBox="1"/>
          <p:nvPr/>
        </p:nvSpPr>
        <p:spPr>
          <a:xfrm>
            <a:off x="613476" y="3352582"/>
            <a:ext cx="9286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dirty="0"/>
              <a:t>Light flux</a:t>
            </a:r>
          </a:p>
        </p:txBody>
      </p: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C8608A1D-9586-8F0E-215B-95FBACB397AF}"/>
              </a:ext>
            </a:extLst>
          </p:cNvPr>
          <p:cNvCxnSpPr>
            <a:cxnSpLocks/>
          </p:cNvCxnSpPr>
          <p:nvPr/>
        </p:nvCxnSpPr>
        <p:spPr>
          <a:xfrm>
            <a:off x="2665822" y="3833447"/>
            <a:ext cx="841739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ZoneTexte 10">
            <a:extLst>
              <a:ext uri="{FF2B5EF4-FFF2-40B4-BE49-F238E27FC236}">
                <a16:creationId xmlns:a16="http://schemas.microsoft.com/office/drawing/2014/main" id="{3C2050CE-2262-7E7F-A459-DC8431EF2D91}"/>
              </a:ext>
            </a:extLst>
          </p:cNvPr>
          <p:cNvSpPr txBox="1"/>
          <p:nvPr/>
        </p:nvSpPr>
        <p:spPr>
          <a:xfrm>
            <a:off x="2578885" y="3366837"/>
            <a:ext cx="9286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dirty="0"/>
              <a:t>Charge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4E7B926-6164-3AFA-4D71-F0592244482A}"/>
              </a:ext>
            </a:extLst>
          </p:cNvPr>
          <p:cNvSpPr/>
          <p:nvPr/>
        </p:nvSpPr>
        <p:spPr>
          <a:xfrm>
            <a:off x="3557288" y="3492713"/>
            <a:ext cx="992818" cy="68263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Storage</a:t>
            </a:r>
            <a:endParaRPr lang="fr-FR" sz="900" dirty="0"/>
          </a:p>
        </p:txBody>
      </p: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A5AED25A-32ED-EC18-9F52-A9F19F102E28}"/>
              </a:ext>
            </a:extLst>
          </p:cNvPr>
          <p:cNvCxnSpPr>
            <a:cxnSpLocks/>
          </p:cNvCxnSpPr>
          <p:nvPr/>
        </p:nvCxnSpPr>
        <p:spPr>
          <a:xfrm>
            <a:off x="4628734" y="3833447"/>
            <a:ext cx="841739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ZoneTexte 13">
            <a:extLst>
              <a:ext uri="{FF2B5EF4-FFF2-40B4-BE49-F238E27FC236}">
                <a16:creationId xmlns:a16="http://schemas.microsoft.com/office/drawing/2014/main" id="{BC897995-34FD-FFA4-952C-C97386AB914C}"/>
              </a:ext>
            </a:extLst>
          </p:cNvPr>
          <p:cNvSpPr txBox="1"/>
          <p:nvPr/>
        </p:nvSpPr>
        <p:spPr>
          <a:xfrm>
            <a:off x="4544294" y="3392236"/>
            <a:ext cx="9286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dirty="0"/>
              <a:t>Voltage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353D943-C16C-BAC7-3CFA-EB3584A9B502}"/>
              </a:ext>
            </a:extLst>
          </p:cNvPr>
          <p:cNvSpPr>
            <a:spLocks/>
          </p:cNvSpPr>
          <p:nvPr/>
        </p:nvSpPr>
        <p:spPr>
          <a:xfrm>
            <a:off x="858268" y="5345601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9FFFFB5-60EF-4F76-68BE-7EEA7F436513}"/>
              </a:ext>
            </a:extLst>
          </p:cNvPr>
          <p:cNvSpPr>
            <a:spLocks/>
          </p:cNvSpPr>
          <p:nvPr/>
        </p:nvSpPr>
        <p:spPr>
          <a:xfrm>
            <a:off x="1074268" y="5345601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B56D092-0319-3AC5-5FEF-BBB8690A4C55}"/>
              </a:ext>
            </a:extLst>
          </p:cNvPr>
          <p:cNvSpPr>
            <a:spLocks/>
          </p:cNvSpPr>
          <p:nvPr/>
        </p:nvSpPr>
        <p:spPr>
          <a:xfrm>
            <a:off x="1290268" y="5345601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6D9E57E-E98C-0D79-BF26-37FDB6030F20}"/>
              </a:ext>
            </a:extLst>
          </p:cNvPr>
          <p:cNvSpPr>
            <a:spLocks/>
          </p:cNvSpPr>
          <p:nvPr/>
        </p:nvSpPr>
        <p:spPr>
          <a:xfrm>
            <a:off x="1506268" y="5345601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3636714-EADE-89B0-848C-628B50750C5C}"/>
              </a:ext>
            </a:extLst>
          </p:cNvPr>
          <p:cNvSpPr>
            <a:spLocks/>
          </p:cNvSpPr>
          <p:nvPr/>
        </p:nvSpPr>
        <p:spPr>
          <a:xfrm>
            <a:off x="1722268" y="5345601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83312CF-FFB2-20E7-13E5-39D3845F10AC}"/>
              </a:ext>
            </a:extLst>
          </p:cNvPr>
          <p:cNvSpPr>
            <a:spLocks/>
          </p:cNvSpPr>
          <p:nvPr/>
        </p:nvSpPr>
        <p:spPr>
          <a:xfrm>
            <a:off x="1938268" y="5345601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785942E-1315-CDE3-6221-DD30E9386E26}"/>
              </a:ext>
            </a:extLst>
          </p:cNvPr>
          <p:cNvSpPr>
            <a:spLocks/>
          </p:cNvSpPr>
          <p:nvPr/>
        </p:nvSpPr>
        <p:spPr>
          <a:xfrm>
            <a:off x="858268" y="5590947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54D95E9-519C-CBD6-EE6A-A23EF243A410}"/>
              </a:ext>
            </a:extLst>
          </p:cNvPr>
          <p:cNvSpPr>
            <a:spLocks/>
          </p:cNvSpPr>
          <p:nvPr/>
        </p:nvSpPr>
        <p:spPr>
          <a:xfrm>
            <a:off x="1290268" y="5590947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EA8A061-E122-5476-5A62-8115775D8972}"/>
              </a:ext>
            </a:extLst>
          </p:cNvPr>
          <p:cNvSpPr>
            <a:spLocks/>
          </p:cNvSpPr>
          <p:nvPr/>
        </p:nvSpPr>
        <p:spPr>
          <a:xfrm>
            <a:off x="1506268" y="5590947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3F44696-A414-AAF4-2989-93B63BCB16AE}"/>
              </a:ext>
            </a:extLst>
          </p:cNvPr>
          <p:cNvSpPr>
            <a:spLocks/>
          </p:cNvSpPr>
          <p:nvPr/>
        </p:nvSpPr>
        <p:spPr>
          <a:xfrm>
            <a:off x="1722268" y="5590947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162A5BD-DE75-E05A-3672-E01EE459CCB3}"/>
              </a:ext>
            </a:extLst>
          </p:cNvPr>
          <p:cNvSpPr>
            <a:spLocks/>
          </p:cNvSpPr>
          <p:nvPr/>
        </p:nvSpPr>
        <p:spPr>
          <a:xfrm>
            <a:off x="1938268" y="5590947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1B7E403-667B-C4A5-1EA0-3DDDF46057F6}"/>
              </a:ext>
            </a:extLst>
          </p:cNvPr>
          <p:cNvSpPr>
            <a:spLocks/>
          </p:cNvSpPr>
          <p:nvPr/>
        </p:nvSpPr>
        <p:spPr>
          <a:xfrm>
            <a:off x="858268" y="5836293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6E2D740-26B6-0996-CD2C-AE7BBC3F7DB5}"/>
              </a:ext>
            </a:extLst>
          </p:cNvPr>
          <p:cNvSpPr>
            <a:spLocks/>
          </p:cNvSpPr>
          <p:nvPr/>
        </p:nvSpPr>
        <p:spPr>
          <a:xfrm>
            <a:off x="1074268" y="5836293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8693254-60A2-51C4-40CB-84417BA88A2E}"/>
              </a:ext>
            </a:extLst>
          </p:cNvPr>
          <p:cNvSpPr>
            <a:spLocks/>
          </p:cNvSpPr>
          <p:nvPr/>
        </p:nvSpPr>
        <p:spPr>
          <a:xfrm>
            <a:off x="1290268" y="5836293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35E6830-72A8-58EB-5D99-22BB0881AF8B}"/>
              </a:ext>
            </a:extLst>
          </p:cNvPr>
          <p:cNvSpPr>
            <a:spLocks/>
          </p:cNvSpPr>
          <p:nvPr/>
        </p:nvSpPr>
        <p:spPr>
          <a:xfrm>
            <a:off x="1506268" y="5836293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D58925E-13CD-DDD9-641A-C1F53BB9E52F}"/>
              </a:ext>
            </a:extLst>
          </p:cNvPr>
          <p:cNvSpPr>
            <a:spLocks/>
          </p:cNvSpPr>
          <p:nvPr/>
        </p:nvSpPr>
        <p:spPr>
          <a:xfrm>
            <a:off x="1722268" y="5836293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1025C64-3EB0-BE2E-5060-B6546DDB4E06}"/>
              </a:ext>
            </a:extLst>
          </p:cNvPr>
          <p:cNvSpPr>
            <a:spLocks/>
          </p:cNvSpPr>
          <p:nvPr/>
        </p:nvSpPr>
        <p:spPr>
          <a:xfrm>
            <a:off x="1938268" y="5836293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EC757EA-0979-ACB5-54B9-832B10A518B1}"/>
              </a:ext>
            </a:extLst>
          </p:cNvPr>
          <p:cNvSpPr>
            <a:spLocks/>
          </p:cNvSpPr>
          <p:nvPr/>
        </p:nvSpPr>
        <p:spPr>
          <a:xfrm>
            <a:off x="858268" y="6079316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414E22A-30E7-808C-FC71-1E49E8A1E9B3}"/>
              </a:ext>
            </a:extLst>
          </p:cNvPr>
          <p:cNvSpPr>
            <a:spLocks/>
          </p:cNvSpPr>
          <p:nvPr/>
        </p:nvSpPr>
        <p:spPr>
          <a:xfrm>
            <a:off x="1074268" y="6079316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A30E4F3-8EC5-A520-22FF-CEA5956A5202}"/>
              </a:ext>
            </a:extLst>
          </p:cNvPr>
          <p:cNvSpPr>
            <a:spLocks/>
          </p:cNvSpPr>
          <p:nvPr/>
        </p:nvSpPr>
        <p:spPr>
          <a:xfrm>
            <a:off x="1290268" y="6079316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F224903-28D3-0444-B61A-1ABAC68FC00F}"/>
              </a:ext>
            </a:extLst>
          </p:cNvPr>
          <p:cNvSpPr>
            <a:spLocks/>
          </p:cNvSpPr>
          <p:nvPr/>
        </p:nvSpPr>
        <p:spPr>
          <a:xfrm>
            <a:off x="1506268" y="6079316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E7CBA052-66CC-9305-175D-49F6E1546AFA}"/>
              </a:ext>
            </a:extLst>
          </p:cNvPr>
          <p:cNvSpPr>
            <a:spLocks/>
          </p:cNvSpPr>
          <p:nvPr/>
        </p:nvSpPr>
        <p:spPr>
          <a:xfrm>
            <a:off x="1722268" y="6079316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8D941B3-2DFD-4839-0F5F-DFAF2E617EA8}"/>
              </a:ext>
            </a:extLst>
          </p:cNvPr>
          <p:cNvSpPr>
            <a:spLocks/>
          </p:cNvSpPr>
          <p:nvPr/>
        </p:nvSpPr>
        <p:spPr>
          <a:xfrm>
            <a:off x="1938268" y="6079316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235C60C7-081D-F89D-3777-716B9765BF32}"/>
              </a:ext>
            </a:extLst>
          </p:cNvPr>
          <p:cNvSpPr txBox="1"/>
          <p:nvPr/>
        </p:nvSpPr>
        <p:spPr>
          <a:xfrm>
            <a:off x="857631" y="5034012"/>
            <a:ext cx="7938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Columns</a:t>
            </a: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B89BC0A3-81DF-41B7-51DE-4BE9F4C8A1EC}"/>
              </a:ext>
            </a:extLst>
          </p:cNvPr>
          <p:cNvSpPr txBox="1"/>
          <p:nvPr/>
        </p:nvSpPr>
        <p:spPr>
          <a:xfrm rot="16200000">
            <a:off x="387025" y="5661664"/>
            <a:ext cx="5461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Rows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E329C7BC-EFCD-754E-F13B-93C4A136DAE2}"/>
              </a:ext>
            </a:extLst>
          </p:cNvPr>
          <p:cNvSpPr>
            <a:spLocks/>
          </p:cNvSpPr>
          <p:nvPr/>
        </p:nvSpPr>
        <p:spPr>
          <a:xfrm>
            <a:off x="1074268" y="5590947"/>
            <a:ext cx="216000" cy="21600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C70F4CC-5400-6BC6-CFDB-6F9BE46318CA}"/>
              </a:ext>
            </a:extLst>
          </p:cNvPr>
          <p:cNvSpPr>
            <a:spLocks/>
          </p:cNvSpPr>
          <p:nvPr/>
        </p:nvSpPr>
        <p:spPr>
          <a:xfrm>
            <a:off x="2321285" y="5590947"/>
            <a:ext cx="216000" cy="216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A2669D5-13B7-6CFC-821C-6091786A3B27}"/>
              </a:ext>
            </a:extLst>
          </p:cNvPr>
          <p:cNvSpPr>
            <a:spLocks/>
          </p:cNvSpPr>
          <p:nvPr/>
        </p:nvSpPr>
        <p:spPr>
          <a:xfrm>
            <a:off x="3451178" y="5034012"/>
            <a:ext cx="3338775" cy="134380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83A3777-8BCD-4D85-6560-595110C38100}"/>
              </a:ext>
            </a:extLst>
          </p:cNvPr>
          <p:cNvSpPr>
            <a:spLocks/>
          </p:cNvSpPr>
          <p:nvPr/>
        </p:nvSpPr>
        <p:spPr>
          <a:xfrm>
            <a:off x="2321285" y="5346741"/>
            <a:ext cx="216000" cy="216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BAA4B8CF-A34F-E91A-3A8F-79386ED6AA5E}"/>
              </a:ext>
            </a:extLst>
          </p:cNvPr>
          <p:cNvSpPr>
            <a:spLocks/>
          </p:cNvSpPr>
          <p:nvPr/>
        </p:nvSpPr>
        <p:spPr>
          <a:xfrm>
            <a:off x="2321285" y="5836293"/>
            <a:ext cx="216000" cy="216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3F4702EA-CB04-1715-FBD1-F23374D7B233}"/>
              </a:ext>
            </a:extLst>
          </p:cNvPr>
          <p:cNvSpPr>
            <a:spLocks/>
          </p:cNvSpPr>
          <p:nvPr/>
        </p:nvSpPr>
        <p:spPr>
          <a:xfrm>
            <a:off x="2321285" y="6079316"/>
            <a:ext cx="216000" cy="216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6" name="Connecteur droit avec flèche 45">
            <a:extLst>
              <a:ext uri="{FF2B5EF4-FFF2-40B4-BE49-F238E27FC236}">
                <a16:creationId xmlns:a16="http://schemas.microsoft.com/office/drawing/2014/main" id="{F9F21AD9-9235-4483-0802-BE60840BDB00}"/>
              </a:ext>
            </a:extLst>
          </p:cNvPr>
          <p:cNvCxnSpPr>
            <a:cxnSpLocks/>
          </p:cNvCxnSpPr>
          <p:nvPr/>
        </p:nvCxnSpPr>
        <p:spPr>
          <a:xfrm>
            <a:off x="3566407" y="5699274"/>
            <a:ext cx="841739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ZoneTexte 46">
            <a:extLst>
              <a:ext uri="{FF2B5EF4-FFF2-40B4-BE49-F238E27FC236}">
                <a16:creationId xmlns:a16="http://schemas.microsoft.com/office/drawing/2014/main" id="{687B1B64-A164-8052-BF64-EC249972403B}"/>
              </a:ext>
            </a:extLst>
          </p:cNvPr>
          <p:cNvSpPr txBox="1"/>
          <p:nvPr/>
        </p:nvSpPr>
        <p:spPr>
          <a:xfrm>
            <a:off x="3481967" y="5258063"/>
            <a:ext cx="9286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dirty="0"/>
              <a:t>Voltage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0366306-60AD-FA4B-C470-4C4B666328B8}"/>
              </a:ext>
            </a:extLst>
          </p:cNvPr>
          <p:cNvSpPr/>
          <p:nvPr/>
        </p:nvSpPr>
        <p:spPr>
          <a:xfrm>
            <a:off x="4450719" y="5357954"/>
            <a:ext cx="992818" cy="68263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ADC</a:t>
            </a:r>
            <a:endParaRPr lang="fr-FR" sz="900" dirty="0"/>
          </a:p>
        </p:txBody>
      </p:sp>
      <p:cxnSp>
        <p:nvCxnSpPr>
          <p:cNvPr id="49" name="Connecteur droit avec flèche 48">
            <a:extLst>
              <a:ext uri="{FF2B5EF4-FFF2-40B4-BE49-F238E27FC236}">
                <a16:creationId xmlns:a16="http://schemas.microsoft.com/office/drawing/2014/main" id="{FCEAAF1D-3E10-BCB8-65BC-317B04C2BE80}"/>
              </a:ext>
            </a:extLst>
          </p:cNvPr>
          <p:cNvCxnSpPr>
            <a:cxnSpLocks/>
          </p:cNvCxnSpPr>
          <p:nvPr/>
        </p:nvCxnSpPr>
        <p:spPr>
          <a:xfrm>
            <a:off x="5517361" y="5699273"/>
            <a:ext cx="841739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ZoneTexte 49">
            <a:extLst>
              <a:ext uri="{FF2B5EF4-FFF2-40B4-BE49-F238E27FC236}">
                <a16:creationId xmlns:a16="http://schemas.microsoft.com/office/drawing/2014/main" id="{6E03394F-6C6E-F1FE-82DF-42E787CE5F0E}"/>
              </a:ext>
            </a:extLst>
          </p:cNvPr>
          <p:cNvSpPr txBox="1"/>
          <p:nvPr/>
        </p:nvSpPr>
        <p:spPr>
          <a:xfrm>
            <a:off x="5485179" y="5258062"/>
            <a:ext cx="131298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dirty="0"/>
              <a:t>Digital Value</a:t>
            </a:r>
          </a:p>
        </p:txBody>
      </p:sp>
      <p:sp>
        <p:nvSpPr>
          <p:cNvPr id="56" name="ZoneTexte 55">
            <a:extLst>
              <a:ext uri="{FF2B5EF4-FFF2-40B4-BE49-F238E27FC236}">
                <a16:creationId xmlns:a16="http://schemas.microsoft.com/office/drawing/2014/main" id="{4B1BA844-E276-844B-F067-E217A884CD20}"/>
              </a:ext>
            </a:extLst>
          </p:cNvPr>
          <p:cNvSpPr txBox="1"/>
          <p:nvPr/>
        </p:nvSpPr>
        <p:spPr>
          <a:xfrm>
            <a:off x="933498" y="1765148"/>
            <a:ext cx="5657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i="1" dirty="0"/>
              <a:t>Structure d’une caméra – stockage de charges</a:t>
            </a:r>
            <a:endParaRPr lang="fr-FR" dirty="0"/>
          </a:p>
        </p:txBody>
      </p:sp>
      <p:cxnSp>
        <p:nvCxnSpPr>
          <p:cNvPr id="55" name="Connecteur droit avec flèche 54">
            <a:extLst>
              <a:ext uri="{FF2B5EF4-FFF2-40B4-BE49-F238E27FC236}">
                <a16:creationId xmlns:a16="http://schemas.microsoft.com/office/drawing/2014/main" id="{19C97584-F5AE-2EE4-5DCC-E0B0C22FC8E4}"/>
              </a:ext>
            </a:extLst>
          </p:cNvPr>
          <p:cNvCxnSpPr>
            <a:cxnSpLocks/>
          </p:cNvCxnSpPr>
          <p:nvPr/>
        </p:nvCxnSpPr>
        <p:spPr>
          <a:xfrm>
            <a:off x="4053697" y="3062653"/>
            <a:ext cx="0" cy="367683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ZoneTexte 58">
            <a:extLst>
              <a:ext uri="{FF2B5EF4-FFF2-40B4-BE49-F238E27FC236}">
                <a16:creationId xmlns:a16="http://schemas.microsoft.com/office/drawing/2014/main" id="{5BB35CB0-00D4-184A-54BA-7FBBF443B3DA}"/>
              </a:ext>
            </a:extLst>
          </p:cNvPr>
          <p:cNvSpPr txBox="1"/>
          <p:nvPr/>
        </p:nvSpPr>
        <p:spPr>
          <a:xfrm>
            <a:off x="3589359" y="2726671"/>
            <a:ext cx="9286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dirty="0"/>
              <a:t>Reset</a:t>
            </a:r>
          </a:p>
        </p:txBody>
      </p:sp>
      <p:cxnSp>
        <p:nvCxnSpPr>
          <p:cNvPr id="61" name="Connecteur droit avec flèche 60">
            <a:extLst>
              <a:ext uri="{FF2B5EF4-FFF2-40B4-BE49-F238E27FC236}">
                <a16:creationId xmlns:a16="http://schemas.microsoft.com/office/drawing/2014/main" id="{3E02E11F-EDB6-11C6-B2C9-FC07AD883CED}"/>
              </a:ext>
            </a:extLst>
          </p:cNvPr>
          <p:cNvCxnSpPr>
            <a:cxnSpLocks/>
          </p:cNvCxnSpPr>
          <p:nvPr/>
        </p:nvCxnSpPr>
        <p:spPr>
          <a:xfrm>
            <a:off x="4628734" y="3062653"/>
            <a:ext cx="0" cy="367683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ZoneTexte 61">
            <a:extLst>
              <a:ext uri="{FF2B5EF4-FFF2-40B4-BE49-F238E27FC236}">
                <a16:creationId xmlns:a16="http://schemas.microsoft.com/office/drawing/2014/main" id="{F55E60CD-9DE9-C809-9D5B-663E7C32475F}"/>
              </a:ext>
            </a:extLst>
          </p:cNvPr>
          <p:cNvSpPr txBox="1"/>
          <p:nvPr/>
        </p:nvSpPr>
        <p:spPr>
          <a:xfrm>
            <a:off x="4164396" y="2726671"/>
            <a:ext cx="9286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dirty="0"/>
              <a:t>Read</a:t>
            </a:r>
          </a:p>
        </p:txBody>
      </p:sp>
      <p:pic>
        <p:nvPicPr>
          <p:cNvPr id="63" name="Image 62">
            <a:extLst>
              <a:ext uri="{FF2B5EF4-FFF2-40B4-BE49-F238E27FC236}">
                <a16:creationId xmlns:a16="http://schemas.microsoft.com/office/drawing/2014/main" id="{017196D3-25AA-7524-40B9-5B8F6A5A0E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08481" y="2289872"/>
            <a:ext cx="2035329" cy="1613725"/>
          </a:xfrm>
          <a:prstGeom prst="rect">
            <a:avLst/>
          </a:prstGeom>
        </p:spPr>
      </p:pic>
      <p:sp>
        <p:nvSpPr>
          <p:cNvPr id="64" name="ZoneTexte 63">
            <a:extLst>
              <a:ext uri="{FF2B5EF4-FFF2-40B4-BE49-F238E27FC236}">
                <a16:creationId xmlns:a16="http://schemas.microsoft.com/office/drawing/2014/main" id="{905CA57C-552B-A9AE-A9C9-285C6C4E8BF8}"/>
              </a:ext>
            </a:extLst>
          </p:cNvPr>
          <p:cNvSpPr txBox="1"/>
          <p:nvPr/>
        </p:nvSpPr>
        <p:spPr>
          <a:xfrm>
            <a:off x="9842420" y="3870117"/>
            <a:ext cx="196745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000" b="0" i="0" u="none" strike="noStrike" baseline="0" dirty="0">
                <a:latin typeface="ArialUnicodeMS"/>
              </a:rPr>
              <a:t>e2v </a:t>
            </a:r>
            <a:r>
              <a:rPr lang="fr-FR" sz="1000" b="0" i="0" u="none" strike="noStrike" baseline="0" dirty="0" err="1">
                <a:latin typeface="ArialUnicodeMS"/>
              </a:rPr>
              <a:t>sensor</a:t>
            </a:r>
            <a:r>
              <a:rPr lang="fr-FR" sz="1000" b="0" i="0" u="none" strike="noStrike" baseline="0" dirty="0">
                <a:latin typeface="ArialUnicodeMS"/>
              </a:rPr>
              <a:t> EV76C560ACT</a:t>
            </a:r>
            <a:endParaRPr lang="fr-FR" sz="2400" dirty="0"/>
          </a:p>
        </p:txBody>
      </p:sp>
      <p:pic>
        <p:nvPicPr>
          <p:cNvPr id="65" name="Image 64">
            <a:extLst>
              <a:ext uri="{FF2B5EF4-FFF2-40B4-BE49-F238E27FC236}">
                <a16:creationId xmlns:a16="http://schemas.microsoft.com/office/drawing/2014/main" id="{9E115430-7B2A-199F-6463-29C5E43D58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50391" y="4374571"/>
            <a:ext cx="1883381" cy="1883381"/>
          </a:xfrm>
          <a:prstGeom prst="rect">
            <a:avLst/>
          </a:prstGeom>
        </p:spPr>
      </p:pic>
      <p:sp>
        <p:nvSpPr>
          <p:cNvPr id="66" name="ZoneTexte 65">
            <a:extLst>
              <a:ext uri="{FF2B5EF4-FFF2-40B4-BE49-F238E27FC236}">
                <a16:creationId xmlns:a16="http://schemas.microsoft.com/office/drawing/2014/main" id="{5672EB17-057C-B6F7-75A0-90FE8BFCD115}"/>
              </a:ext>
            </a:extLst>
          </p:cNvPr>
          <p:cNvSpPr txBox="1"/>
          <p:nvPr/>
        </p:nvSpPr>
        <p:spPr>
          <a:xfrm>
            <a:off x="9720434" y="6257952"/>
            <a:ext cx="156133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100" b="0" i="0" u="none" strike="noStrike" baseline="0" dirty="0">
                <a:latin typeface="ArialUnicodeMS"/>
              </a:rPr>
              <a:t>IDS UI-1240SE-C-HQ</a:t>
            </a:r>
            <a:endParaRPr lang="fr-FR" sz="1100" dirty="0"/>
          </a:p>
        </p:txBody>
      </p:sp>
    </p:spTree>
    <p:extLst>
      <p:ext uri="{BB962C8B-B14F-4D97-AF65-F5344CB8AC3E}">
        <p14:creationId xmlns:p14="http://schemas.microsoft.com/office/powerpoint/2010/main" val="33040656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C1C6AD-272C-5053-4896-CBEA8CF77E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567C4C9-B32D-059F-7FFD-EE6D80C7B7E5}"/>
              </a:ext>
            </a:extLst>
          </p:cNvPr>
          <p:cNvSpPr/>
          <p:nvPr/>
        </p:nvSpPr>
        <p:spPr>
          <a:xfrm>
            <a:off x="673975" y="405113"/>
            <a:ext cx="11020314" cy="93754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03D8454-A5BB-FB5A-76CE-CD1AB636CF2B}"/>
              </a:ext>
            </a:extLst>
          </p:cNvPr>
          <p:cNvSpPr txBox="1">
            <a:spLocks/>
          </p:cNvSpPr>
          <p:nvPr/>
        </p:nvSpPr>
        <p:spPr>
          <a:xfrm>
            <a:off x="907225" y="583365"/>
            <a:ext cx="8970548" cy="70142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dirty="0"/>
              <a:t>Caméras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1139956-42A6-A9ED-FA16-1724A31AEBA0}"/>
              </a:ext>
            </a:extLst>
          </p:cNvPr>
          <p:cNvSpPr/>
          <p:nvPr/>
        </p:nvSpPr>
        <p:spPr>
          <a:xfrm>
            <a:off x="619125" y="500258"/>
            <a:ext cx="124142" cy="74980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4CD4B5E6-0CA3-E0F6-54C4-364043BAF70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481" y="509288"/>
            <a:ext cx="1825291" cy="749808"/>
          </a:xfrm>
          <a:prstGeom prst="rect">
            <a:avLst/>
          </a:prstGeom>
        </p:spPr>
      </p:pic>
      <p:pic>
        <p:nvPicPr>
          <p:cNvPr id="51" name="Image 50">
            <a:extLst>
              <a:ext uri="{FF2B5EF4-FFF2-40B4-BE49-F238E27FC236}">
                <a16:creationId xmlns:a16="http://schemas.microsoft.com/office/drawing/2014/main" id="{C820BB71-D568-FD3B-01E8-3F2E32949A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08481" y="2289872"/>
            <a:ext cx="2035329" cy="1613725"/>
          </a:xfrm>
          <a:prstGeom prst="rect">
            <a:avLst/>
          </a:prstGeom>
        </p:spPr>
      </p:pic>
      <p:sp>
        <p:nvSpPr>
          <p:cNvPr id="52" name="ZoneTexte 51">
            <a:extLst>
              <a:ext uri="{FF2B5EF4-FFF2-40B4-BE49-F238E27FC236}">
                <a16:creationId xmlns:a16="http://schemas.microsoft.com/office/drawing/2014/main" id="{9A85F313-7836-0E47-991E-77A92D7F5338}"/>
              </a:ext>
            </a:extLst>
          </p:cNvPr>
          <p:cNvSpPr txBox="1"/>
          <p:nvPr/>
        </p:nvSpPr>
        <p:spPr>
          <a:xfrm>
            <a:off x="9842420" y="3870117"/>
            <a:ext cx="196745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000" b="0" i="0" u="none" strike="noStrike" baseline="0" dirty="0">
                <a:latin typeface="ArialUnicodeMS"/>
              </a:rPr>
              <a:t>e2v </a:t>
            </a:r>
            <a:r>
              <a:rPr lang="fr-FR" sz="1000" b="0" i="0" u="none" strike="noStrike" baseline="0" dirty="0" err="1">
                <a:latin typeface="ArialUnicodeMS"/>
              </a:rPr>
              <a:t>sensor</a:t>
            </a:r>
            <a:r>
              <a:rPr lang="fr-FR" sz="1000" b="0" i="0" u="none" strike="noStrike" baseline="0" dirty="0">
                <a:latin typeface="ArialUnicodeMS"/>
              </a:rPr>
              <a:t> EV76C560ACT</a:t>
            </a:r>
            <a:endParaRPr lang="fr-FR" sz="2400" dirty="0"/>
          </a:p>
        </p:txBody>
      </p:sp>
      <p:pic>
        <p:nvPicPr>
          <p:cNvPr id="53" name="Image 52">
            <a:extLst>
              <a:ext uri="{FF2B5EF4-FFF2-40B4-BE49-F238E27FC236}">
                <a16:creationId xmlns:a16="http://schemas.microsoft.com/office/drawing/2014/main" id="{9B6FCE8B-717A-BF37-3FA8-B91D08FAD1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50391" y="4374571"/>
            <a:ext cx="1883381" cy="1883381"/>
          </a:xfrm>
          <a:prstGeom prst="rect">
            <a:avLst/>
          </a:prstGeom>
        </p:spPr>
      </p:pic>
      <p:sp>
        <p:nvSpPr>
          <p:cNvPr id="54" name="ZoneTexte 53">
            <a:extLst>
              <a:ext uri="{FF2B5EF4-FFF2-40B4-BE49-F238E27FC236}">
                <a16:creationId xmlns:a16="http://schemas.microsoft.com/office/drawing/2014/main" id="{D8BEC1EC-3E00-092E-A953-46BEC6EFCA12}"/>
              </a:ext>
            </a:extLst>
          </p:cNvPr>
          <p:cNvSpPr txBox="1"/>
          <p:nvPr/>
        </p:nvSpPr>
        <p:spPr>
          <a:xfrm>
            <a:off x="9720434" y="6257952"/>
            <a:ext cx="156133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100" b="0" i="0" u="none" strike="noStrike" baseline="0" dirty="0">
                <a:latin typeface="ArialUnicodeMS"/>
              </a:rPr>
              <a:t>IDS UI-1240SE-C-HQ</a:t>
            </a:r>
            <a:endParaRPr lang="fr-FR" sz="1100" dirty="0"/>
          </a:p>
        </p:txBody>
      </p:sp>
      <p:sp>
        <p:nvSpPr>
          <p:cNvPr id="56" name="ZoneTexte 55">
            <a:extLst>
              <a:ext uri="{FF2B5EF4-FFF2-40B4-BE49-F238E27FC236}">
                <a16:creationId xmlns:a16="http://schemas.microsoft.com/office/drawing/2014/main" id="{24A6795D-BC56-E8CA-EAB5-494474244B20}"/>
              </a:ext>
            </a:extLst>
          </p:cNvPr>
          <p:cNvSpPr txBox="1"/>
          <p:nvPr/>
        </p:nvSpPr>
        <p:spPr>
          <a:xfrm>
            <a:off x="933498" y="1765148"/>
            <a:ext cx="5657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i="1" dirty="0"/>
              <a:t>Acquisition d’une image</a:t>
            </a:r>
            <a:endParaRPr lang="fr-FR" dirty="0"/>
          </a:p>
        </p:txBody>
      </p:sp>
      <p:pic>
        <p:nvPicPr>
          <p:cNvPr id="60" name="Image 59">
            <a:extLst>
              <a:ext uri="{FF2B5EF4-FFF2-40B4-BE49-F238E27FC236}">
                <a16:creationId xmlns:a16="http://schemas.microsoft.com/office/drawing/2014/main" id="{ECA730BF-3780-552B-030B-4560A8D8E8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7058" y="2289872"/>
            <a:ext cx="8878539" cy="4229690"/>
          </a:xfrm>
          <a:prstGeom prst="rect">
            <a:avLst/>
          </a:prstGeom>
        </p:spPr>
      </p:pic>
      <p:sp>
        <p:nvSpPr>
          <p:cNvPr id="63" name="Rectangle 62">
            <a:extLst>
              <a:ext uri="{FF2B5EF4-FFF2-40B4-BE49-F238E27FC236}">
                <a16:creationId xmlns:a16="http://schemas.microsoft.com/office/drawing/2014/main" id="{79AC078C-D3A3-AA2F-8FEC-073F20792795}"/>
              </a:ext>
            </a:extLst>
          </p:cNvPr>
          <p:cNvSpPr>
            <a:spLocks/>
          </p:cNvSpPr>
          <p:nvPr/>
        </p:nvSpPr>
        <p:spPr>
          <a:xfrm>
            <a:off x="8129464" y="1774632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B3C80870-8406-AA75-9CE4-80C5D8EE4E12}"/>
              </a:ext>
            </a:extLst>
          </p:cNvPr>
          <p:cNvSpPr>
            <a:spLocks/>
          </p:cNvSpPr>
          <p:nvPr/>
        </p:nvSpPr>
        <p:spPr>
          <a:xfrm>
            <a:off x="8345464" y="1774632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19016BA7-17EB-81AD-C40D-7D8212B798D9}"/>
              </a:ext>
            </a:extLst>
          </p:cNvPr>
          <p:cNvSpPr>
            <a:spLocks/>
          </p:cNvSpPr>
          <p:nvPr/>
        </p:nvSpPr>
        <p:spPr>
          <a:xfrm>
            <a:off x="8561464" y="1774632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83489EA7-B808-1693-DE89-C38F93134A33}"/>
              </a:ext>
            </a:extLst>
          </p:cNvPr>
          <p:cNvSpPr>
            <a:spLocks/>
          </p:cNvSpPr>
          <p:nvPr/>
        </p:nvSpPr>
        <p:spPr>
          <a:xfrm>
            <a:off x="8777464" y="1774632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D8A9A592-85A1-8450-65B5-90F1FC0CDFF0}"/>
              </a:ext>
            </a:extLst>
          </p:cNvPr>
          <p:cNvSpPr>
            <a:spLocks/>
          </p:cNvSpPr>
          <p:nvPr/>
        </p:nvSpPr>
        <p:spPr>
          <a:xfrm>
            <a:off x="8993464" y="1774632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750807A1-6C36-6F5B-5359-044BAF21E65C}"/>
              </a:ext>
            </a:extLst>
          </p:cNvPr>
          <p:cNvSpPr>
            <a:spLocks/>
          </p:cNvSpPr>
          <p:nvPr/>
        </p:nvSpPr>
        <p:spPr>
          <a:xfrm>
            <a:off x="9209464" y="1774632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32C0FB2E-0213-94D1-CADB-93226C13A6ED}"/>
              </a:ext>
            </a:extLst>
          </p:cNvPr>
          <p:cNvSpPr>
            <a:spLocks/>
          </p:cNvSpPr>
          <p:nvPr/>
        </p:nvSpPr>
        <p:spPr>
          <a:xfrm>
            <a:off x="8129464" y="2019978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0F1B8B8E-580B-8B26-140C-D089668C7EF9}"/>
              </a:ext>
            </a:extLst>
          </p:cNvPr>
          <p:cNvSpPr>
            <a:spLocks/>
          </p:cNvSpPr>
          <p:nvPr/>
        </p:nvSpPr>
        <p:spPr>
          <a:xfrm>
            <a:off x="8561464" y="2019978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64E7B735-B9FD-8501-6A30-5EDAFB25A984}"/>
              </a:ext>
            </a:extLst>
          </p:cNvPr>
          <p:cNvSpPr>
            <a:spLocks/>
          </p:cNvSpPr>
          <p:nvPr/>
        </p:nvSpPr>
        <p:spPr>
          <a:xfrm>
            <a:off x="8777464" y="2019978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C90D0CB6-3F6A-C77F-793C-DD3EA6E54E09}"/>
              </a:ext>
            </a:extLst>
          </p:cNvPr>
          <p:cNvSpPr>
            <a:spLocks/>
          </p:cNvSpPr>
          <p:nvPr/>
        </p:nvSpPr>
        <p:spPr>
          <a:xfrm>
            <a:off x="8993464" y="2019978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4B9603A2-E48F-BB6A-FB94-6465CB504C4F}"/>
              </a:ext>
            </a:extLst>
          </p:cNvPr>
          <p:cNvSpPr>
            <a:spLocks/>
          </p:cNvSpPr>
          <p:nvPr/>
        </p:nvSpPr>
        <p:spPr>
          <a:xfrm>
            <a:off x="9209464" y="2019978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0603B469-3644-751D-D0DA-A0EFA0200EB0}"/>
              </a:ext>
            </a:extLst>
          </p:cNvPr>
          <p:cNvSpPr>
            <a:spLocks/>
          </p:cNvSpPr>
          <p:nvPr/>
        </p:nvSpPr>
        <p:spPr>
          <a:xfrm>
            <a:off x="8129464" y="2265324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2AB5FF6B-1C5C-357E-0E59-255435366986}"/>
              </a:ext>
            </a:extLst>
          </p:cNvPr>
          <p:cNvSpPr>
            <a:spLocks/>
          </p:cNvSpPr>
          <p:nvPr/>
        </p:nvSpPr>
        <p:spPr>
          <a:xfrm>
            <a:off x="8345464" y="2265324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3852C1D7-40FD-4E63-46C1-0A54A214E870}"/>
              </a:ext>
            </a:extLst>
          </p:cNvPr>
          <p:cNvSpPr>
            <a:spLocks/>
          </p:cNvSpPr>
          <p:nvPr/>
        </p:nvSpPr>
        <p:spPr>
          <a:xfrm>
            <a:off x="8561464" y="2265324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ECDAFDA0-B2BB-64C1-E874-34437B1D5316}"/>
              </a:ext>
            </a:extLst>
          </p:cNvPr>
          <p:cNvSpPr>
            <a:spLocks/>
          </p:cNvSpPr>
          <p:nvPr/>
        </p:nvSpPr>
        <p:spPr>
          <a:xfrm>
            <a:off x="8777464" y="2265324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C7E39D4C-98F4-89BB-2958-279ED4D9A343}"/>
              </a:ext>
            </a:extLst>
          </p:cNvPr>
          <p:cNvSpPr>
            <a:spLocks/>
          </p:cNvSpPr>
          <p:nvPr/>
        </p:nvSpPr>
        <p:spPr>
          <a:xfrm>
            <a:off x="8993464" y="2265324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5074F6ED-189B-0009-B23C-948FED8F7E74}"/>
              </a:ext>
            </a:extLst>
          </p:cNvPr>
          <p:cNvSpPr>
            <a:spLocks/>
          </p:cNvSpPr>
          <p:nvPr/>
        </p:nvSpPr>
        <p:spPr>
          <a:xfrm>
            <a:off x="9209464" y="2265324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73BF1610-BD15-9F8F-1AA2-975EEE4CB2C1}"/>
              </a:ext>
            </a:extLst>
          </p:cNvPr>
          <p:cNvSpPr>
            <a:spLocks/>
          </p:cNvSpPr>
          <p:nvPr/>
        </p:nvSpPr>
        <p:spPr>
          <a:xfrm>
            <a:off x="8129464" y="2508347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3B1CAB17-E614-69EB-4C5A-2CE2D0F025F6}"/>
              </a:ext>
            </a:extLst>
          </p:cNvPr>
          <p:cNvSpPr>
            <a:spLocks/>
          </p:cNvSpPr>
          <p:nvPr/>
        </p:nvSpPr>
        <p:spPr>
          <a:xfrm>
            <a:off x="8345464" y="2508347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32FC7FC8-211E-96E1-26BE-F67A5F655893}"/>
              </a:ext>
            </a:extLst>
          </p:cNvPr>
          <p:cNvSpPr>
            <a:spLocks/>
          </p:cNvSpPr>
          <p:nvPr/>
        </p:nvSpPr>
        <p:spPr>
          <a:xfrm>
            <a:off x="8561464" y="2508347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765C5A7D-17CD-C88A-B3CA-AACC59FE38FB}"/>
              </a:ext>
            </a:extLst>
          </p:cNvPr>
          <p:cNvSpPr>
            <a:spLocks/>
          </p:cNvSpPr>
          <p:nvPr/>
        </p:nvSpPr>
        <p:spPr>
          <a:xfrm>
            <a:off x="8777464" y="2508347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CE9ADA4B-95F1-C369-4877-45FC90E0C9FD}"/>
              </a:ext>
            </a:extLst>
          </p:cNvPr>
          <p:cNvSpPr>
            <a:spLocks/>
          </p:cNvSpPr>
          <p:nvPr/>
        </p:nvSpPr>
        <p:spPr>
          <a:xfrm>
            <a:off x="8993464" y="2508347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A6191581-B7A9-025D-AA0E-E8102CE840B6}"/>
              </a:ext>
            </a:extLst>
          </p:cNvPr>
          <p:cNvSpPr>
            <a:spLocks/>
          </p:cNvSpPr>
          <p:nvPr/>
        </p:nvSpPr>
        <p:spPr>
          <a:xfrm>
            <a:off x="9209464" y="2508347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6" name="ZoneTexte 85">
            <a:extLst>
              <a:ext uri="{FF2B5EF4-FFF2-40B4-BE49-F238E27FC236}">
                <a16:creationId xmlns:a16="http://schemas.microsoft.com/office/drawing/2014/main" id="{1C7CFFFC-9DDB-4BBD-6AF6-F0AD91FDC9D7}"/>
              </a:ext>
            </a:extLst>
          </p:cNvPr>
          <p:cNvSpPr txBox="1"/>
          <p:nvPr/>
        </p:nvSpPr>
        <p:spPr>
          <a:xfrm>
            <a:off x="8128827" y="1463043"/>
            <a:ext cx="7938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Columns</a:t>
            </a:r>
          </a:p>
        </p:txBody>
      </p:sp>
      <p:sp>
        <p:nvSpPr>
          <p:cNvPr id="87" name="ZoneTexte 86">
            <a:extLst>
              <a:ext uri="{FF2B5EF4-FFF2-40B4-BE49-F238E27FC236}">
                <a16:creationId xmlns:a16="http://schemas.microsoft.com/office/drawing/2014/main" id="{98268620-74D0-1A04-8AA8-A7FB2C33DCC0}"/>
              </a:ext>
            </a:extLst>
          </p:cNvPr>
          <p:cNvSpPr txBox="1"/>
          <p:nvPr/>
        </p:nvSpPr>
        <p:spPr>
          <a:xfrm rot="16200000">
            <a:off x="7658221" y="2090695"/>
            <a:ext cx="5461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Rows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48B21A96-8666-2015-9630-448D505EB5D9}"/>
              </a:ext>
            </a:extLst>
          </p:cNvPr>
          <p:cNvSpPr>
            <a:spLocks/>
          </p:cNvSpPr>
          <p:nvPr/>
        </p:nvSpPr>
        <p:spPr>
          <a:xfrm>
            <a:off x="8345464" y="2019978"/>
            <a:ext cx="216000" cy="21600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2D8CA75A-4529-8D3B-7AD3-2B5729FB3AE1}"/>
              </a:ext>
            </a:extLst>
          </p:cNvPr>
          <p:cNvSpPr>
            <a:spLocks/>
          </p:cNvSpPr>
          <p:nvPr/>
        </p:nvSpPr>
        <p:spPr>
          <a:xfrm>
            <a:off x="9592481" y="2019978"/>
            <a:ext cx="216000" cy="216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C5FAC5D6-90C9-2B30-8FAE-5E4D9171858B}"/>
              </a:ext>
            </a:extLst>
          </p:cNvPr>
          <p:cNvSpPr>
            <a:spLocks/>
          </p:cNvSpPr>
          <p:nvPr/>
        </p:nvSpPr>
        <p:spPr>
          <a:xfrm>
            <a:off x="9592481" y="1775772"/>
            <a:ext cx="216000" cy="216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6B078D1D-8941-2A49-8084-472EB778ECD4}"/>
              </a:ext>
            </a:extLst>
          </p:cNvPr>
          <p:cNvSpPr>
            <a:spLocks/>
          </p:cNvSpPr>
          <p:nvPr/>
        </p:nvSpPr>
        <p:spPr>
          <a:xfrm>
            <a:off x="9592481" y="2265324"/>
            <a:ext cx="216000" cy="216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2B1EA883-E0E0-703B-C862-DBB3DAFA48DF}"/>
              </a:ext>
            </a:extLst>
          </p:cNvPr>
          <p:cNvSpPr>
            <a:spLocks/>
          </p:cNvSpPr>
          <p:nvPr/>
        </p:nvSpPr>
        <p:spPr>
          <a:xfrm>
            <a:off x="9592481" y="2508347"/>
            <a:ext cx="216000" cy="216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714494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27604A-F76A-50CB-80EA-BF8EC7DF89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25277E9-DF7F-E1CD-40FF-EC4BE49CA0B4}"/>
              </a:ext>
            </a:extLst>
          </p:cNvPr>
          <p:cNvSpPr/>
          <p:nvPr/>
        </p:nvSpPr>
        <p:spPr>
          <a:xfrm>
            <a:off x="673975" y="405113"/>
            <a:ext cx="11020314" cy="93754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42AF13F-C2EC-4939-68F5-764E08454744}"/>
              </a:ext>
            </a:extLst>
          </p:cNvPr>
          <p:cNvSpPr txBox="1">
            <a:spLocks/>
          </p:cNvSpPr>
          <p:nvPr/>
        </p:nvSpPr>
        <p:spPr>
          <a:xfrm>
            <a:off x="907225" y="583365"/>
            <a:ext cx="8970548" cy="70142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dirty="0"/>
              <a:t>Caméras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BAC14E8-9BA3-1AE1-3AA6-F81153E7E110}"/>
              </a:ext>
            </a:extLst>
          </p:cNvPr>
          <p:cNvSpPr/>
          <p:nvPr/>
        </p:nvSpPr>
        <p:spPr>
          <a:xfrm>
            <a:off x="619125" y="500258"/>
            <a:ext cx="124142" cy="74980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974A1A77-5C8C-6F46-21EB-7E883E961ED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481" y="509288"/>
            <a:ext cx="1825291" cy="749808"/>
          </a:xfrm>
          <a:prstGeom prst="rect">
            <a:avLst/>
          </a:prstGeom>
        </p:spPr>
      </p:pic>
      <p:sp>
        <p:nvSpPr>
          <p:cNvPr id="56" name="ZoneTexte 55">
            <a:extLst>
              <a:ext uri="{FF2B5EF4-FFF2-40B4-BE49-F238E27FC236}">
                <a16:creationId xmlns:a16="http://schemas.microsoft.com/office/drawing/2014/main" id="{8728CB04-1B5C-8A88-C04B-8CFA23379E7C}"/>
              </a:ext>
            </a:extLst>
          </p:cNvPr>
          <p:cNvSpPr txBox="1"/>
          <p:nvPr/>
        </p:nvSpPr>
        <p:spPr>
          <a:xfrm>
            <a:off x="933498" y="1765148"/>
            <a:ext cx="5657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i="1" dirty="0"/>
              <a:t>Quantification</a:t>
            </a:r>
            <a:endParaRPr lang="fr-FR" dirty="0"/>
          </a:p>
        </p:txBody>
      </p:sp>
      <p:pic>
        <p:nvPicPr>
          <p:cNvPr id="5" name="Image 4" descr="Une image contenant cercle, croquis, art, noir et blanc&#10;&#10;Description générée automatiquement">
            <a:extLst>
              <a:ext uri="{FF2B5EF4-FFF2-40B4-BE49-F238E27FC236}">
                <a16:creationId xmlns:a16="http://schemas.microsoft.com/office/drawing/2014/main" id="{424C4492-E368-8D8E-8ABA-1F25478B29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165" y="2319293"/>
            <a:ext cx="8271299" cy="4200269"/>
          </a:xfrm>
          <a:prstGeom prst="rect">
            <a:avLst/>
          </a:prstGeom>
        </p:spPr>
      </p:pic>
      <p:cxnSp>
        <p:nvCxnSpPr>
          <p:cNvPr id="6" name="Connecteur droit avec flèche 5">
            <a:extLst>
              <a:ext uri="{FF2B5EF4-FFF2-40B4-BE49-F238E27FC236}">
                <a16:creationId xmlns:a16="http://schemas.microsoft.com/office/drawing/2014/main" id="{6289FE00-28DE-F28C-3ECD-B20FD0303DC1}"/>
              </a:ext>
            </a:extLst>
          </p:cNvPr>
          <p:cNvCxnSpPr>
            <a:cxnSpLocks/>
          </p:cNvCxnSpPr>
          <p:nvPr/>
        </p:nvCxnSpPr>
        <p:spPr>
          <a:xfrm flipV="1">
            <a:off x="8942984" y="2521818"/>
            <a:ext cx="0" cy="344171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B9346A37-2053-B3EE-8915-FB7CEF843860}"/>
              </a:ext>
            </a:extLst>
          </p:cNvPr>
          <p:cNvCxnSpPr>
            <a:cxnSpLocks/>
          </p:cNvCxnSpPr>
          <p:nvPr/>
        </p:nvCxnSpPr>
        <p:spPr>
          <a:xfrm>
            <a:off x="8777750" y="5812054"/>
            <a:ext cx="263694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ZoneTexte 9">
            <a:extLst>
              <a:ext uri="{FF2B5EF4-FFF2-40B4-BE49-F238E27FC236}">
                <a16:creationId xmlns:a16="http://schemas.microsoft.com/office/drawing/2014/main" id="{C76D14E5-D8A1-E454-576D-4B5CD2A6B59F}"/>
              </a:ext>
            </a:extLst>
          </p:cNvPr>
          <p:cNvSpPr txBox="1"/>
          <p:nvPr/>
        </p:nvSpPr>
        <p:spPr>
          <a:xfrm>
            <a:off x="8141538" y="1998598"/>
            <a:ext cx="105613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dirty="0"/>
              <a:t>Intensité lumineuse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5C3C9DF2-CE73-2733-E6DF-649A908FD6E8}"/>
              </a:ext>
            </a:extLst>
          </p:cNvPr>
          <p:cNvSpPr txBox="1"/>
          <p:nvPr/>
        </p:nvSpPr>
        <p:spPr>
          <a:xfrm>
            <a:off x="10886627" y="5925769"/>
            <a:ext cx="105613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200" dirty="0"/>
              <a:t>Profondeur</a:t>
            </a:r>
            <a:br>
              <a:rPr lang="fr-FR" sz="1200" dirty="0"/>
            </a:br>
            <a:r>
              <a:rPr lang="fr-FR" sz="1200" dirty="0"/>
              <a:t>(bits)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2A6E3C6-EB5A-CF00-EA66-B10147B0C299}"/>
              </a:ext>
            </a:extLst>
          </p:cNvPr>
          <p:cNvSpPr/>
          <p:nvPr/>
        </p:nvSpPr>
        <p:spPr>
          <a:xfrm>
            <a:off x="9018218" y="2924134"/>
            <a:ext cx="180000" cy="1440000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4505709-F2D7-4844-B49A-63D99C85F9B8}"/>
              </a:ext>
            </a:extLst>
          </p:cNvPr>
          <p:cNvSpPr/>
          <p:nvPr/>
        </p:nvSpPr>
        <p:spPr>
          <a:xfrm>
            <a:off x="9018219" y="4353362"/>
            <a:ext cx="180000" cy="14400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0926FE24-3837-212E-94D5-4CD2E2E656B1}"/>
              </a:ext>
            </a:extLst>
          </p:cNvPr>
          <p:cNvSpPr txBox="1"/>
          <p:nvPr/>
        </p:nvSpPr>
        <p:spPr>
          <a:xfrm>
            <a:off x="8209985" y="2760662"/>
            <a:ext cx="70295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100" b="1" dirty="0"/>
              <a:t>MAX</a:t>
            </a:r>
          </a:p>
        </p:txBody>
      </p: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BB073E8B-A11F-A4E3-6396-D0185FCC0F7E}"/>
              </a:ext>
            </a:extLst>
          </p:cNvPr>
          <p:cNvCxnSpPr>
            <a:cxnSpLocks/>
          </p:cNvCxnSpPr>
          <p:nvPr/>
        </p:nvCxnSpPr>
        <p:spPr>
          <a:xfrm>
            <a:off x="8848788" y="2911883"/>
            <a:ext cx="216211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5BD34606-E5F9-49DF-1135-0EBE420DEEAE}"/>
              </a:ext>
            </a:extLst>
          </p:cNvPr>
          <p:cNvSpPr/>
          <p:nvPr/>
        </p:nvSpPr>
        <p:spPr>
          <a:xfrm>
            <a:off x="9368225" y="5073362"/>
            <a:ext cx="180000" cy="7200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4D9F9D1-BA4C-7488-CA77-8B42443F9991}"/>
              </a:ext>
            </a:extLst>
          </p:cNvPr>
          <p:cNvSpPr/>
          <p:nvPr/>
        </p:nvSpPr>
        <p:spPr>
          <a:xfrm>
            <a:off x="9368225" y="4357727"/>
            <a:ext cx="180000" cy="720000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91215AC-C9D1-2A33-E375-562FE7A094E2}"/>
              </a:ext>
            </a:extLst>
          </p:cNvPr>
          <p:cNvSpPr/>
          <p:nvPr/>
        </p:nvSpPr>
        <p:spPr>
          <a:xfrm>
            <a:off x="9368225" y="3636214"/>
            <a:ext cx="180000" cy="7200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413CB23-E092-A120-B82F-1631DC012510}"/>
              </a:ext>
            </a:extLst>
          </p:cNvPr>
          <p:cNvSpPr/>
          <p:nvPr/>
        </p:nvSpPr>
        <p:spPr>
          <a:xfrm>
            <a:off x="9368225" y="2920579"/>
            <a:ext cx="180000" cy="720000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4C93491-4B5D-5A35-6A43-8898296FDD99}"/>
              </a:ext>
            </a:extLst>
          </p:cNvPr>
          <p:cNvSpPr/>
          <p:nvPr/>
        </p:nvSpPr>
        <p:spPr>
          <a:xfrm>
            <a:off x="9718481" y="5433362"/>
            <a:ext cx="180000" cy="3600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03F94D6-4784-54E9-AB15-4B0EE9096B31}"/>
              </a:ext>
            </a:extLst>
          </p:cNvPr>
          <p:cNvSpPr/>
          <p:nvPr/>
        </p:nvSpPr>
        <p:spPr>
          <a:xfrm>
            <a:off x="9718481" y="5073362"/>
            <a:ext cx="180000" cy="360000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FA1111A-94F5-1022-F0B4-9BA519F13357}"/>
              </a:ext>
            </a:extLst>
          </p:cNvPr>
          <p:cNvSpPr/>
          <p:nvPr/>
        </p:nvSpPr>
        <p:spPr>
          <a:xfrm>
            <a:off x="9718481" y="4719804"/>
            <a:ext cx="180000" cy="3600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1BBF870-267C-3D8E-CCF8-16FEAE5ACB16}"/>
              </a:ext>
            </a:extLst>
          </p:cNvPr>
          <p:cNvSpPr/>
          <p:nvPr/>
        </p:nvSpPr>
        <p:spPr>
          <a:xfrm>
            <a:off x="9718481" y="4359804"/>
            <a:ext cx="180000" cy="360000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6485B70-8CF7-0155-4771-C6687ADFA9F6}"/>
              </a:ext>
            </a:extLst>
          </p:cNvPr>
          <p:cNvSpPr/>
          <p:nvPr/>
        </p:nvSpPr>
        <p:spPr>
          <a:xfrm>
            <a:off x="9718481" y="3992623"/>
            <a:ext cx="180000" cy="3600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8FBFF3E-67A7-9A48-48DC-B648ED4096A7}"/>
              </a:ext>
            </a:extLst>
          </p:cNvPr>
          <p:cNvSpPr/>
          <p:nvPr/>
        </p:nvSpPr>
        <p:spPr>
          <a:xfrm>
            <a:off x="9718481" y="3632623"/>
            <a:ext cx="180000" cy="360000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A3487E6-E20A-D9DB-F8C6-478CAD8A1CBC}"/>
              </a:ext>
            </a:extLst>
          </p:cNvPr>
          <p:cNvSpPr/>
          <p:nvPr/>
        </p:nvSpPr>
        <p:spPr>
          <a:xfrm>
            <a:off x="9718481" y="3279065"/>
            <a:ext cx="180000" cy="3600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F87CDEC-E93B-8623-4E37-526F9D54A227}"/>
              </a:ext>
            </a:extLst>
          </p:cNvPr>
          <p:cNvSpPr/>
          <p:nvPr/>
        </p:nvSpPr>
        <p:spPr>
          <a:xfrm>
            <a:off x="9718481" y="2919065"/>
            <a:ext cx="180000" cy="360000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3E69BCF9-06B7-CD12-D69D-F321F8763B21}"/>
              </a:ext>
            </a:extLst>
          </p:cNvPr>
          <p:cNvSpPr txBox="1"/>
          <p:nvPr/>
        </p:nvSpPr>
        <p:spPr>
          <a:xfrm>
            <a:off x="8965850" y="5808463"/>
            <a:ext cx="28473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200" dirty="0"/>
              <a:t>1</a:t>
            </a: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C7FCC1BA-659D-A3E4-3665-6DFABEB8723C}"/>
              </a:ext>
            </a:extLst>
          </p:cNvPr>
          <p:cNvSpPr txBox="1"/>
          <p:nvPr/>
        </p:nvSpPr>
        <p:spPr>
          <a:xfrm>
            <a:off x="9324505" y="5807137"/>
            <a:ext cx="28473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200" dirty="0"/>
              <a:t>2</a:t>
            </a: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388C6715-C072-7351-47E7-85CC6A8B4171}"/>
              </a:ext>
            </a:extLst>
          </p:cNvPr>
          <p:cNvSpPr txBox="1"/>
          <p:nvPr/>
        </p:nvSpPr>
        <p:spPr>
          <a:xfrm>
            <a:off x="9683160" y="5808463"/>
            <a:ext cx="28473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200" dirty="0"/>
              <a:t>3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A529343-725E-8D12-A29F-CD6485D39807}"/>
              </a:ext>
            </a:extLst>
          </p:cNvPr>
          <p:cNvSpPr/>
          <p:nvPr/>
        </p:nvSpPr>
        <p:spPr>
          <a:xfrm>
            <a:off x="10068737" y="5613362"/>
            <a:ext cx="180000" cy="1800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C04EDDAA-FCFB-D377-0306-F2953B150310}"/>
              </a:ext>
            </a:extLst>
          </p:cNvPr>
          <p:cNvSpPr/>
          <p:nvPr/>
        </p:nvSpPr>
        <p:spPr>
          <a:xfrm>
            <a:off x="10068737" y="5431567"/>
            <a:ext cx="180000" cy="180000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60A6D2A-D064-D7AD-3B24-91F2F104BB56}"/>
              </a:ext>
            </a:extLst>
          </p:cNvPr>
          <p:cNvSpPr/>
          <p:nvPr/>
        </p:nvSpPr>
        <p:spPr>
          <a:xfrm>
            <a:off x="10068737" y="5250669"/>
            <a:ext cx="180000" cy="1800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2C9B0B98-5CE2-C089-CB1D-F74274A54837}"/>
              </a:ext>
            </a:extLst>
          </p:cNvPr>
          <p:cNvSpPr/>
          <p:nvPr/>
        </p:nvSpPr>
        <p:spPr>
          <a:xfrm>
            <a:off x="10068737" y="5068874"/>
            <a:ext cx="180000" cy="180000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58CB8A0-2215-1F0B-1AE4-94D91A5A8330}"/>
              </a:ext>
            </a:extLst>
          </p:cNvPr>
          <p:cNvSpPr/>
          <p:nvPr/>
        </p:nvSpPr>
        <p:spPr>
          <a:xfrm>
            <a:off x="10068487" y="4888099"/>
            <a:ext cx="180000" cy="1800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CD6C1E08-7822-44D0-BAAB-5A0A33E3E0B2}"/>
              </a:ext>
            </a:extLst>
          </p:cNvPr>
          <p:cNvSpPr/>
          <p:nvPr/>
        </p:nvSpPr>
        <p:spPr>
          <a:xfrm>
            <a:off x="10068487" y="4706304"/>
            <a:ext cx="180000" cy="180000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09BF9F45-A668-BF55-6A25-CC46E4E004A3}"/>
              </a:ext>
            </a:extLst>
          </p:cNvPr>
          <p:cNvSpPr/>
          <p:nvPr/>
        </p:nvSpPr>
        <p:spPr>
          <a:xfrm>
            <a:off x="10068487" y="4525406"/>
            <a:ext cx="180000" cy="1800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C3D557A9-7E36-B9C5-2E2A-265A709EEF6A}"/>
              </a:ext>
            </a:extLst>
          </p:cNvPr>
          <p:cNvSpPr/>
          <p:nvPr/>
        </p:nvSpPr>
        <p:spPr>
          <a:xfrm>
            <a:off x="10068487" y="4343611"/>
            <a:ext cx="180000" cy="180000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68B4A0A1-D867-4234-1BB9-E676A9FAE4E9}"/>
              </a:ext>
            </a:extLst>
          </p:cNvPr>
          <p:cNvSpPr/>
          <p:nvPr/>
        </p:nvSpPr>
        <p:spPr>
          <a:xfrm>
            <a:off x="10068487" y="4165793"/>
            <a:ext cx="180000" cy="1800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2DA8B17-C890-4C6D-B8C9-4F1CD7CBB283}"/>
              </a:ext>
            </a:extLst>
          </p:cNvPr>
          <p:cNvSpPr/>
          <p:nvPr/>
        </p:nvSpPr>
        <p:spPr>
          <a:xfrm>
            <a:off x="10068487" y="3983998"/>
            <a:ext cx="180000" cy="180000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E7105BD8-4333-AAFB-CC3A-BA73CCC853A2}"/>
              </a:ext>
            </a:extLst>
          </p:cNvPr>
          <p:cNvSpPr/>
          <p:nvPr/>
        </p:nvSpPr>
        <p:spPr>
          <a:xfrm>
            <a:off x="10068487" y="3803100"/>
            <a:ext cx="180000" cy="1800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89BE3C8A-3216-336F-2C98-97AAE864D7FA}"/>
              </a:ext>
            </a:extLst>
          </p:cNvPr>
          <p:cNvSpPr/>
          <p:nvPr/>
        </p:nvSpPr>
        <p:spPr>
          <a:xfrm>
            <a:off x="10068487" y="3621305"/>
            <a:ext cx="180000" cy="180000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3600CC3C-D74F-DE22-0BB9-D81FAD33536D}"/>
              </a:ext>
            </a:extLst>
          </p:cNvPr>
          <p:cNvSpPr/>
          <p:nvPr/>
        </p:nvSpPr>
        <p:spPr>
          <a:xfrm>
            <a:off x="10068487" y="3442009"/>
            <a:ext cx="180000" cy="1800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BB9BCD82-B0B1-61BA-7826-58D18B386A0C}"/>
              </a:ext>
            </a:extLst>
          </p:cNvPr>
          <p:cNvSpPr/>
          <p:nvPr/>
        </p:nvSpPr>
        <p:spPr>
          <a:xfrm>
            <a:off x="10068487" y="3260214"/>
            <a:ext cx="180000" cy="180000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C1731324-826C-68C6-5350-06CE62595FBF}"/>
              </a:ext>
            </a:extLst>
          </p:cNvPr>
          <p:cNvSpPr/>
          <p:nvPr/>
        </p:nvSpPr>
        <p:spPr>
          <a:xfrm>
            <a:off x="10068487" y="3079316"/>
            <a:ext cx="180000" cy="1800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32EE6A21-BCBA-9C39-0A06-2322286334B8}"/>
              </a:ext>
            </a:extLst>
          </p:cNvPr>
          <p:cNvSpPr/>
          <p:nvPr/>
        </p:nvSpPr>
        <p:spPr>
          <a:xfrm>
            <a:off x="10068487" y="2897521"/>
            <a:ext cx="180000" cy="180000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2" name="ZoneTexte 61">
            <a:extLst>
              <a:ext uri="{FF2B5EF4-FFF2-40B4-BE49-F238E27FC236}">
                <a16:creationId xmlns:a16="http://schemas.microsoft.com/office/drawing/2014/main" id="{18E612CB-C446-DC6D-9B7C-5F3AB14A232D}"/>
              </a:ext>
            </a:extLst>
          </p:cNvPr>
          <p:cNvSpPr txBox="1"/>
          <p:nvPr/>
        </p:nvSpPr>
        <p:spPr>
          <a:xfrm>
            <a:off x="10016119" y="5800897"/>
            <a:ext cx="28473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200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1302400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D8FAB2-59FD-7E01-E9B5-58CEA3BF59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C4A9BEF-85C0-4129-6C86-03A9D7DA6834}"/>
              </a:ext>
            </a:extLst>
          </p:cNvPr>
          <p:cNvSpPr/>
          <p:nvPr/>
        </p:nvSpPr>
        <p:spPr>
          <a:xfrm>
            <a:off x="673975" y="405113"/>
            <a:ext cx="11020314" cy="93754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8FBFDB5-E3E4-56A6-42EE-9D424DA3164D}"/>
              </a:ext>
            </a:extLst>
          </p:cNvPr>
          <p:cNvSpPr txBox="1">
            <a:spLocks/>
          </p:cNvSpPr>
          <p:nvPr/>
        </p:nvSpPr>
        <p:spPr>
          <a:xfrm>
            <a:off x="907225" y="583365"/>
            <a:ext cx="8970548" cy="70142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dirty="0"/>
              <a:t>Caméras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3F71A26-F4C6-7D51-F36D-0051AB578701}"/>
              </a:ext>
            </a:extLst>
          </p:cNvPr>
          <p:cNvSpPr/>
          <p:nvPr/>
        </p:nvSpPr>
        <p:spPr>
          <a:xfrm>
            <a:off x="619125" y="500258"/>
            <a:ext cx="124142" cy="74980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5ED5DFE6-B168-900C-8703-CC5F6410B7E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481" y="509288"/>
            <a:ext cx="1825291" cy="749808"/>
          </a:xfrm>
          <a:prstGeom prst="rect">
            <a:avLst/>
          </a:prstGeom>
        </p:spPr>
      </p:pic>
      <p:pic>
        <p:nvPicPr>
          <p:cNvPr id="51" name="Image 50">
            <a:extLst>
              <a:ext uri="{FF2B5EF4-FFF2-40B4-BE49-F238E27FC236}">
                <a16:creationId xmlns:a16="http://schemas.microsoft.com/office/drawing/2014/main" id="{B2C6DDE2-123B-62CE-AE32-C32F8FF774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08481" y="2289872"/>
            <a:ext cx="2035329" cy="1613725"/>
          </a:xfrm>
          <a:prstGeom prst="rect">
            <a:avLst/>
          </a:prstGeom>
        </p:spPr>
      </p:pic>
      <p:sp>
        <p:nvSpPr>
          <p:cNvPr id="52" name="ZoneTexte 51">
            <a:extLst>
              <a:ext uri="{FF2B5EF4-FFF2-40B4-BE49-F238E27FC236}">
                <a16:creationId xmlns:a16="http://schemas.microsoft.com/office/drawing/2014/main" id="{DBF1A982-326F-5F9C-9295-BBC9A21239BD}"/>
              </a:ext>
            </a:extLst>
          </p:cNvPr>
          <p:cNvSpPr txBox="1"/>
          <p:nvPr/>
        </p:nvSpPr>
        <p:spPr>
          <a:xfrm>
            <a:off x="9842420" y="3870117"/>
            <a:ext cx="196745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000" b="0" i="0" u="none" strike="noStrike" baseline="0" dirty="0">
                <a:latin typeface="ArialUnicodeMS"/>
              </a:rPr>
              <a:t>e2v </a:t>
            </a:r>
            <a:r>
              <a:rPr lang="fr-FR" sz="1000" b="0" i="0" u="none" strike="noStrike" baseline="0" dirty="0" err="1">
                <a:latin typeface="ArialUnicodeMS"/>
              </a:rPr>
              <a:t>sensor</a:t>
            </a:r>
            <a:r>
              <a:rPr lang="fr-FR" sz="1000" b="0" i="0" u="none" strike="noStrike" baseline="0" dirty="0">
                <a:latin typeface="ArialUnicodeMS"/>
              </a:rPr>
              <a:t> EV76C560ACT</a:t>
            </a:r>
            <a:endParaRPr lang="fr-FR" sz="2400" dirty="0"/>
          </a:p>
        </p:txBody>
      </p:sp>
      <p:pic>
        <p:nvPicPr>
          <p:cNvPr id="53" name="Image 52">
            <a:extLst>
              <a:ext uri="{FF2B5EF4-FFF2-40B4-BE49-F238E27FC236}">
                <a16:creationId xmlns:a16="http://schemas.microsoft.com/office/drawing/2014/main" id="{A885A8DE-7E12-39DB-BF65-0BB1FE8638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50391" y="4374571"/>
            <a:ext cx="1883381" cy="1883381"/>
          </a:xfrm>
          <a:prstGeom prst="rect">
            <a:avLst/>
          </a:prstGeom>
        </p:spPr>
      </p:pic>
      <p:sp>
        <p:nvSpPr>
          <p:cNvPr id="54" name="ZoneTexte 53">
            <a:extLst>
              <a:ext uri="{FF2B5EF4-FFF2-40B4-BE49-F238E27FC236}">
                <a16:creationId xmlns:a16="http://schemas.microsoft.com/office/drawing/2014/main" id="{2C0C341F-3895-908A-AB1D-1746241AEF85}"/>
              </a:ext>
            </a:extLst>
          </p:cNvPr>
          <p:cNvSpPr txBox="1"/>
          <p:nvPr/>
        </p:nvSpPr>
        <p:spPr>
          <a:xfrm>
            <a:off x="9720434" y="6257952"/>
            <a:ext cx="156133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100" b="0" i="0" u="none" strike="noStrike" baseline="0" dirty="0">
                <a:latin typeface="ArialUnicodeMS"/>
              </a:rPr>
              <a:t>IDS UI-1240SE-C-HQ</a:t>
            </a:r>
            <a:endParaRPr lang="fr-FR" sz="1100" dirty="0"/>
          </a:p>
        </p:txBody>
      </p:sp>
      <p:sp>
        <p:nvSpPr>
          <p:cNvPr id="56" name="ZoneTexte 55">
            <a:extLst>
              <a:ext uri="{FF2B5EF4-FFF2-40B4-BE49-F238E27FC236}">
                <a16:creationId xmlns:a16="http://schemas.microsoft.com/office/drawing/2014/main" id="{911C6E1E-89BE-56BA-49D4-4673529F6DBE}"/>
              </a:ext>
            </a:extLst>
          </p:cNvPr>
          <p:cNvSpPr txBox="1"/>
          <p:nvPr/>
        </p:nvSpPr>
        <p:spPr>
          <a:xfrm>
            <a:off x="933498" y="1765148"/>
            <a:ext cx="5657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i="1" dirty="0"/>
              <a:t>Echantillonnage</a:t>
            </a:r>
            <a:endParaRPr lang="fr-FR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AB4A921-CA74-1420-8B54-EB175C0658D9}"/>
              </a:ext>
            </a:extLst>
          </p:cNvPr>
          <p:cNvSpPr/>
          <p:nvPr/>
        </p:nvSpPr>
        <p:spPr>
          <a:xfrm>
            <a:off x="1334509" y="3942563"/>
            <a:ext cx="404401" cy="191109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6EFCE72A-2431-9FF1-1CEC-F932DD8BDE89}"/>
              </a:ext>
            </a:extLst>
          </p:cNvPr>
          <p:cNvCxnSpPr/>
          <p:nvPr/>
        </p:nvCxnSpPr>
        <p:spPr>
          <a:xfrm>
            <a:off x="715998" y="3682338"/>
            <a:ext cx="7013448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C27377D2-5169-23A0-4B90-6D54321BC335}"/>
              </a:ext>
            </a:extLst>
          </p:cNvPr>
          <p:cNvCxnSpPr>
            <a:cxnSpLocks/>
          </p:cNvCxnSpPr>
          <p:nvPr/>
        </p:nvCxnSpPr>
        <p:spPr>
          <a:xfrm>
            <a:off x="1411909" y="3429001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55AAA45B-17D6-E942-E70E-DCC55A6C6E5A}"/>
              </a:ext>
            </a:extLst>
          </p:cNvPr>
          <p:cNvCxnSpPr>
            <a:cxnSpLocks/>
          </p:cNvCxnSpPr>
          <p:nvPr/>
        </p:nvCxnSpPr>
        <p:spPr>
          <a:xfrm>
            <a:off x="1536710" y="3429003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317545E7-9C83-5A55-6BA5-7EC96374B2E5}"/>
              </a:ext>
            </a:extLst>
          </p:cNvPr>
          <p:cNvCxnSpPr>
            <a:cxnSpLocks/>
          </p:cNvCxnSpPr>
          <p:nvPr/>
        </p:nvCxnSpPr>
        <p:spPr>
          <a:xfrm>
            <a:off x="1661567" y="3429003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213760C1-A077-F944-E9B0-6CF061DF5D73}"/>
              </a:ext>
            </a:extLst>
          </p:cNvPr>
          <p:cNvCxnSpPr>
            <a:cxnSpLocks/>
          </p:cNvCxnSpPr>
          <p:nvPr/>
        </p:nvCxnSpPr>
        <p:spPr>
          <a:xfrm>
            <a:off x="1786313" y="3429002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98587023-D88D-C582-E0C1-61AC64D0A4F8}"/>
              </a:ext>
            </a:extLst>
          </p:cNvPr>
          <p:cNvCxnSpPr>
            <a:cxnSpLocks/>
          </p:cNvCxnSpPr>
          <p:nvPr/>
        </p:nvCxnSpPr>
        <p:spPr>
          <a:xfrm>
            <a:off x="1910948" y="3426218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BF90D300-17B2-1701-C48F-286B6DA0A88A}"/>
              </a:ext>
            </a:extLst>
          </p:cNvPr>
          <p:cNvCxnSpPr>
            <a:cxnSpLocks/>
          </p:cNvCxnSpPr>
          <p:nvPr/>
        </p:nvCxnSpPr>
        <p:spPr>
          <a:xfrm>
            <a:off x="2035472" y="3426218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9631F8BB-776C-EEB0-46D9-1B6832E0E55A}"/>
              </a:ext>
            </a:extLst>
          </p:cNvPr>
          <p:cNvCxnSpPr>
            <a:cxnSpLocks/>
          </p:cNvCxnSpPr>
          <p:nvPr/>
        </p:nvCxnSpPr>
        <p:spPr>
          <a:xfrm>
            <a:off x="2165532" y="3429001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987CBACD-0948-AB2E-0BA8-DB175B53A8E6}"/>
              </a:ext>
            </a:extLst>
          </p:cNvPr>
          <p:cNvCxnSpPr>
            <a:cxnSpLocks/>
          </p:cNvCxnSpPr>
          <p:nvPr/>
        </p:nvCxnSpPr>
        <p:spPr>
          <a:xfrm>
            <a:off x="2290333" y="3429003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505E7D89-9F59-0056-C1C3-77E899293F68}"/>
              </a:ext>
            </a:extLst>
          </p:cNvPr>
          <p:cNvCxnSpPr>
            <a:cxnSpLocks/>
          </p:cNvCxnSpPr>
          <p:nvPr/>
        </p:nvCxnSpPr>
        <p:spPr>
          <a:xfrm>
            <a:off x="2415190" y="3429003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03E770EE-29EE-C87A-9EF0-6BBA6CE0ECD7}"/>
              </a:ext>
            </a:extLst>
          </p:cNvPr>
          <p:cNvCxnSpPr>
            <a:cxnSpLocks/>
          </p:cNvCxnSpPr>
          <p:nvPr/>
        </p:nvCxnSpPr>
        <p:spPr>
          <a:xfrm>
            <a:off x="2539936" y="3429002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CEA0ADF3-FD74-E8B0-8DCF-CEE3DA190ADB}"/>
              </a:ext>
            </a:extLst>
          </p:cNvPr>
          <p:cNvCxnSpPr>
            <a:cxnSpLocks/>
          </p:cNvCxnSpPr>
          <p:nvPr/>
        </p:nvCxnSpPr>
        <p:spPr>
          <a:xfrm>
            <a:off x="2664571" y="3426218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E84ECA77-F02C-980C-79FF-AFB83CA3B6DD}"/>
              </a:ext>
            </a:extLst>
          </p:cNvPr>
          <p:cNvCxnSpPr>
            <a:cxnSpLocks/>
          </p:cNvCxnSpPr>
          <p:nvPr/>
        </p:nvCxnSpPr>
        <p:spPr>
          <a:xfrm>
            <a:off x="2789095" y="3426218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4EABC538-C582-B629-0D87-02C0108C74F0}"/>
              </a:ext>
            </a:extLst>
          </p:cNvPr>
          <p:cNvSpPr/>
          <p:nvPr/>
        </p:nvSpPr>
        <p:spPr>
          <a:xfrm>
            <a:off x="1933391" y="3942563"/>
            <a:ext cx="404401" cy="191109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48E9E02-F371-118E-E912-F4FA0131CA3C}"/>
              </a:ext>
            </a:extLst>
          </p:cNvPr>
          <p:cNvSpPr/>
          <p:nvPr/>
        </p:nvSpPr>
        <p:spPr>
          <a:xfrm>
            <a:off x="2620518" y="3942563"/>
            <a:ext cx="168358" cy="191109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6BF22EB-BBA0-41A4-5A78-7EE5A1330A61}"/>
              </a:ext>
            </a:extLst>
          </p:cNvPr>
          <p:cNvSpPr/>
          <p:nvPr/>
        </p:nvSpPr>
        <p:spPr>
          <a:xfrm>
            <a:off x="2991352" y="3942563"/>
            <a:ext cx="339350" cy="191109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1A88435-E036-C0E8-884E-F214741DA734}"/>
              </a:ext>
            </a:extLst>
          </p:cNvPr>
          <p:cNvSpPr/>
          <p:nvPr/>
        </p:nvSpPr>
        <p:spPr>
          <a:xfrm>
            <a:off x="3701536" y="3942563"/>
            <a:ext cx="339350" cy="191109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1474BB2-0884-293C-61F0-876E213364E3}"/>
              </a:ext>
            </a:extLst>
          </p:cNvPr>
          <p:cNvSpPr/>
          <p:nvPr/>
        </p:nvSpPr>
        <p:spPr>
          <a:xfrm>
            <a:off x="4242045" y="3942563"/>
            <a:ext cx="169675" cy="191109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B82FECA-1A71-2773-BD19-54364F68AF7B}"/>
              </a:ext>
            </a:extLst>
          </p:cNvPr>
          <p:cNvSpPr/>
          <p:nvPr/>
        </p:nvSpPr>
        <p:spPr>
          <a:xfrm>
            <a:off x="4722616" y="3942563"/>
            <a:ext cx="564902" cy="191109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09CD8126-AB80-A204-1EFC-D774B5F24A58}"/>
              </a:ext>
            </a:extLst>
          </p:cNvPr>
          <p:cNvCxnSpPr>
            <a:cxnSpLocks/>
          </p:cNvCxnSpPr>
          <p:nvPr/>
        </p:nvCxnSpPr>
        <p:spPr>
          <a:xfrm>
            <a:off x="2913178" y="3426216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3063E00C-31BA-1BC2-05B2-72C8A2AEFC5D}"/>
              </a:ext>
            </a:extLst>
          </p:cNvPr>
          <p:cNvCxnSpPr>
            <a:cxnSpLocks/>
          </p:cNvCxnSpPr>
          <p:nvPr/>
        </p:nvCxnSpPr>
        <p:spPr>
          <a:xfrm>
            <a:off x="3037979" y="3426218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28">
            <a:extLst>
              <a:ext uri="{FF2B5EF4-FFF2-40B4-BE49-F238E27FC236}">
                <a16:creationId xmlns:a16="http://schemas.microsoft.com/office/drawing/2014/main" id="{FFC0ED69-1F85-1C75-3ECE-0C31421E93A9}"/>
              </a:ext>
            </a:extLst>
          </p:cNvPr>
          <p:cNvCxnSpPr>
            <a:cxnSpLocks/>
          </p:cNvCxnSpPr>
          <p:nvPr/>
        </p:nvCxnSpPr>
        <p:spPr>
          <a:xfrm>
            <a:off x="3162836" y="3426218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175D8F46-7B07-069A-1609-51A7CE7E6DE2}"/>
              </a:ext>
            </a:extLst>
          </p:cNvPr>
          <p:cNvCxnSpPr>
            <a:cxnSpLocks/>
          </p:cNvCxnSpPr>
          <p:nvPr/>
        </p:nvCxnSpPr>
        <p:spPr>
          <a:xfrm>
            <a:off x="3287582" y="3426217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37F45F70-D635-230D-7B6D-BC389E3316F0}"/>
              </a:ext>
            </a:extLst>
          </p:cNvPr>
          <p:cNvCxnSpPr>
            <a:cxnSpLocks/>
          </p:cNvCxnSpPr>
          <p:nvPr/>
        </p:nvCxnSpPr>
        <p:spPr>
          <a:xfrm>
            <a:off x="3412217" y="3423433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31">
            <a:extLst>
              <a:ext uri="{FF2B5EF4-FFF2-40B4-BE49-F238E27FC236}">
                <a16:creationId xmlns:a16="http://schemas.microsoft.com/office/drawing/2014/main" id="{79651141-FDD9-40FF-7A94-5328169CF4B9}"/>
              </a:ext>
            </a:extLst>
          </p:cNvPr>
          <p:cNvCxnSpPr>
            <a:cxnSpLocks/>
          </p:cNvCxnSpPr>
          <p:nvPr/>
        </p:nvCxnSpPr>
        <p:spPr>
          <a:xfrm>
            <a:off x="3536741" y="3423433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32">
            <a:extLst>
              <a:ext uri="{FF2B5EF4-FFF2-40B4-BE49-F238E27FC236}">
                <a16:creationId xmlns:a16="http://schemas.microsoft.com/office/drawing/2014/main" id="{9992956B-C296-38DE-C3F6-FA30F8DAA3E1}"/>
              </a:ext>
            </a:extLst>
          </p:cNvPr>
          <p:cNvCxnSpPr>
            <a:cxnSpLocks/>
          </p:cNvCxnSpPr>
          <p:nvPr/>
        </p:nvCxnSpPr>
        <p:spPr>
          <a:xfrm>
            <a:off x="3666801" y="3426216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33">
            <a:extLst>
              <a:ext uri="{FF2B5EF4-FFF2-40B4-BE49-F238E27FC236}">
                <a16:creationId xmlns:a16="http://schemas.microsoft.com/office/drawing/2014/main" id="{5FEB8901-D7F7-E42B-D998-7EC868AB2F74}"/>
              </a:ext>
            </a:extLst>
          </p:cNvPr>
          <p:cNvCxnSpPr>
            <a:cxnSpLocks/>
          </p:cNvCxnSpPr>
          <p:nvPr/>
        </p:nvCxnSpPr>
        <p:spPr>
          <a:xfrm>
            <a:off x="3791602" y="3426218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eur droit 34">
            <a:extLst>
              <a:ext uri="{FF2B5EF4-FFF2-40B4-BE49-F238E27FC236}">
                <a16:creationId xmlns:a16="http://schemas.microsoft.com/office/drawing/2014/main" id="{72A244FC-8C6C-5D37-726C-F20901579BC5}"/>
              </a:ext>
            </a:extLst>
          </p:cNvPr>
          <p:cNvCxnSpPr>
            <a:cxnSpLocks/>
          </p:cNvCxnSpPr>
          <p:nvPr/>
        </p:nvCxnSpPr>
        <p:spPr>
          <a:xfrm>
            <a:off x="3916459" y="3426218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35">
            <a:extLst>
              <a:ext uri="{FF2B5EF4-FFF2-40B4-BE49-F238E27FC236}">
                <a16:creationId xmlns:a16="http://schemas.microsoft.com/office/drawing/2014/main" id="{AABCC8C0-A823-3C85-6CEE-41CDDE219F1F}"/>
              </a:ext>
            </a:extLst>
          </p:cNvPr>
          <p:cNvCxnSpPr>
            <a:cxnSpLocks/>
          </p:cNvCxnSpPr>
          <p:nvPr/>
        </p:nvCxnSpPr>
        <p:spPr>
          <a:xfrm>
            <a:off x="4041205" y="3426217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36">
            <a:extLst>
              <a:ext uri="{FF2B5EF4-FFF2-40B4-BE49-F238E27FC236}">
                <a16:creationId xmlns:a16="http://schemas.microsoft.com/office/drawing/2014/main" id="{47B309B8-1467-8B2B-CF70-1870B1867017}"/>
              </a:ext>
            </a:extLst>
          </p:cNvPr>
          <p:cNvCxnSpPr>
            <a:cxnSpLocks/>
          </p:cNvCxnSpPr>
          <p:nvPr/>
        </p:nvCxnSpPr>
        <p:spPr>
          <a:xfrm>
            <a:off x="4165840" y="3423433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droit 37">
            <a:extLst>
              <a:ext uri="{FF2B5EF4-FFF2-40B4-BE49-F238E27FC236}">
                <a16:creationId xmlns:a16="http://schemas.microsoft.com/office/drawing/2014/main" id="{7372CBAE-E117-A61D-1436-F6F6BD3BCA9D}"/>
              </a:ext>
            </a:extLst>
          </p:cNvPr>
          <p:cNvCxnSpPr>
            <a:cxnSpLocks/>
          </p:cNvCxnSpPr>
          <p:nvPr/>
        </p:nvCxnSpPr>
        <p:spPr>
          <a:xfrm>
            <a:off x="4290364" y="3423433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38">
            <a:extLst>
              <a:ext uri="{FF2B5EF4-FFF2-40B4-BE49-F238E27FC236}">
                <a16:creationId xmlns:a16="http://schemas.microsoft.com/office/drawing/2014/main" id="{DF77EEC7-9AF2-2CB6-EDCB-C105DD3891D5}"/>
              </a:ext>
            </a:extLst>
          </p:cNvPr>
          <p:cNvCxnSpPr>
            <a:cxnSpLocks/>
          </p:cNvCxnSpPr>
          <p:nvPr/>
        </p:nvCxnSpPr>
        <p:spPr>
          <a:xfrm>
            <a:off x="4422071" y="3423433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39">
            <a:extLst>
              <a:ext uri="{FF2B5EF4-FFF2-40B4-BE49-F238E27FC236}">
                <a16:creationId xmlns:a16="http://schemas.microsoft.com/office/drawing/2014/main" id="{46ADC78B-3612-A0BC-942B-F04AA206AB20}"/>
              </a:ext>
            </a:extLst>
          </p:cNvPr>
          <p:cNvCxnSpPr>
            <a:cxnSpLocks/>
          </p:cNvCxnSpPr>
          <p:nvPr/>
        </p:nvCxnSpPr>
        <p:spPr>
          <a:xfrm>
            <a:off x="4546817" y="3423432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40">
            <a:extLst>
              <a:ext uri="{FF2B5EF4-FFF2-40B4-BE49-F238E27FC236}">
                <a16:creationId xmlns:a16="http://schemas.microsoft.com/office/drawing/2014/main" id="{2A161BD5-38AB-1988-193F-80EBE6F0A559}"/>
              </a:ext>
            </a:extLst>
          </p:cNvPr>
          <p:cNvCxnSpPr>
            <a:cxnSpLocks/>
          </p:cNvCxnSpPr>
          <p:nvPr/>
        </p:nvCxnSpPr>
        <p:spPr>
          <a:xfrm>
            <a:off x="4671452" y="3420648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41">
            <a:extLst>
              <a:ext uri="{FF2B5EF4-FFF2-40B4-BE49-F238E27FC236}">
                <a16:creationId xmlns:a16="http://schemas.microsoft.com/office/drawing/2014/main" id="{6ED05D96-2AEA-33D1-5BE0-C604DF394D6F}"/>
              </a:ext>
            </a:extLst>
          </p:cNvPr>
          <p:cNvCxnSpPr>
            <a:cxnSpLocks/>
          </p:cNvCxnSpPr>
          <p:nvPr/>
        </p:nvCxnSpPr>
        <p:spPr>
          <a:xfrm>
            <a:off x="4795976" y="3420648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42">
            <a:extLst>
              <a:ext uri="{FF2B5EF4-FFF2-40B4-BE49-F238E27FC236}">
                <a16:creationId xmlns:a16="http://schemas.microsoft.com/office/drawing/2014/main" id="{64A8E7EA-0705-A905-261F-1437040AF51D}"/>
              </a:ext>
            </a:extLst>
          </p:cNvPr>
          <p:cNvCxnSpPr>
            <a:cxnSpLocks/>
          </p:cNvCxnSpPr>
          <p:nvPr/>
        </p:nvCxnSpPr>
        <p:spPr>
          <a:xfrm>
            <a:off x="4926036" y="3423431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43">
            <a:extLst>
              <a:ext uri="{FF2B5EF4-FFF2-40B4-BE49-F238E27FC236}">
                <a16:creationId xmlns:a16="http://schemas.microsoft.com/office/drawing/2014/main" id="{AB2AF140-A99E-815B-A686-5DFC764B7D9D}"/>
              </a:ext>
            </a:extLst>
          </p:cNvPr>
          <p:cNvCxnSpPr>
            <a:cxnSpLocks/>
          </p:cNvCxnSpPr>
          <p:nvPr/>
        </p:nvCxnSpPr>
        <p:spPr>
          <a:xfrm>
            <a:off x="5050837" y="3423433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eur droit 44">
            <a:extLst>
              <a:ext uri="{FF2B5EF4-FFF2-40B4-BE49-F238E27FC236}">
                <a16:creationId xmlns:a16="http://schemas.microsoft.com/office/drawing/2014/main" id="{0B3F63DE-1295-1505-C019-492CD505C85A}"/>
              </a:ext>
            </a:extLst>
          </p:cNvPr>
          <p:cNvCxnSpPr>
            <a:cxnSpLocks/>
          </p:cNvCxnSpPr>
          <p:nvPr/>
        </p:nvCxnSpPr>
        <p:spPr>
          <a:xfrm>
            <a:off x="5175694" y="3423433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eur droit 45">
            <a:extLst>
              <a:ext uri="{FF2B5EF4-FFF2-40B4-BE49-F238E27FC236}">
                <a16:creationId xmlns:a16="http://schemas.microsoft.com/office/drawing/2014/main" id="{3FA04CF3-A9F6-D2A1-289B-19DC3EE80401}"/>
              </a:ext>
            </a:extLst>
          </p:cNvPr>
          <p:cNvCxnSpPr>
            <a:cxnSpLocks/>
          </p:cNvCxnSpPr>
          <p:nvPr/>
        </p:nvCxnSpPr>
        <p:spPr>
          <a:xfrm>
            <a:off x="5300440" y="3423432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eur droit 46">
            <a:extLst>
              <a:ext uri="{FF2B5EF4-FFF2-40B4-BE49-F238E27FC236}">
                <a16:creationId xmlns:a16="http://schemas.microsoft.com/office/drawing/2014/main" id="{D5C9396B-6E96-BCBD-CB79-0F8235DE292D}"/>
              </a:ext>
            </a:extLst>
          </p:cNvPr>
          <p:cNvCxnSpPr>
            <a:cxnSpLocks/>
          </p:cNvCxnSpPr>
          <p:nvPr/>
        </p:nvCxnSpPr>
        <p:spPr>
          <a:xfrm>
            <a:off x="5425075" y="3420648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47">
            <a:extLst>
              <a:ext uri="{FF2B5EF4-FFF2-40B4-BE49-F238E27FC236}">
                <a16:creationId xmlns:a16="http://schemas.microsoft.com/office/drawing/2014/main" id="{FC38B03C-8C38-6272-6BD7-5DFC25A051C3}"/>
              </a:ext>
            </a:extLst>
          </p:cNvPr>
          <p:cNvCxnSpPr>
            <a:cxnSpLocks/>
          </p:cNvCxnSpPr>
          <p:nvPr/>
        </p:nvCxnSpPr>
        <p:spPr>
          <a:xfrm>
            <a:off x="5549599" y="3420648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9FE9537D-8072-3EF3-3696-CA3D2160BA4F}"/>
              </a:ext>
            </a:extLst>
          </p:cNvPr>
          <p:cNvSpPr/>
          <p:nvPr/>
        </p:nvSpPr>
        <p:spPr>
          <a:xfrm>
            <a:off x="1412074" y="3429001"/>
            <a:ext cx="123377" cy="1805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F5FD5E33-79C3-15BB-81CE-158BE2F2563E}"/>
              </a:ext>
            </a:extLst>
          </p:cNvPr>
          <p:cNvSpPr/>
          <p:nvPr/>
        </p:nvSpPr>
        <p:spPr>
          <a:xfrm>
            <a:off x="1539448" y="3429000"/>
            <a:ext cx="123377" cy="1805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EAFC309D-849B-F0FA-CF85-9A347E76B959}"/>
              </a:ext>
            </a:extLst>
          </p:cNvPr>
          <p:cNvSpPr/>
          <p:nvPr/>
        </p:nvSpPr>
        <p:spPr>
          <a:xfrm>
            <a:off x="1667917" y="3429000"/>
            <a:ext cx="123377" cy="1805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51A855EF-CA35-04A0-79CB-07F94AB59C22}"/>
              </a:ext>
            </a:extLst>
          </p:cNvPr>
          <p:cNvSpPr/>
          <p:nvPr/>
        </p:nvSpPr>
        <p:spPr>
          <a:xfrm>
            <a:off x="2039580" y="3429000"/>
            <a:ext cx="123377" cy="1805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CA41F6CF-2500-6FFF-C5AD-B7ED824F6336}"/>
              </a:ext>
            </a:extLst>
          </p:cNvPr>
          <p:cNvSpPr/>
          <p:nvPr/>
        </p:nvSpPr>
        <p:spPr>
          <a:xfrm>
            <a:off x="2167695" y="3429000"/>
            <a:ext cx="123377" cy="1805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B305CAE8-1D1A-60CC-E8B2-3F93CE49916B}"/>
              </a:ext>
            </a:extLst>
          </p:cNvPr>
          <p:cNvSpPr/>
          <p:nvPr/>
        </p:nvSpPr>
        <p:spPr>
          <a:xfrm>
            <a:off x="2293060" y="3428999"/>
            <a:ext cx="123377" cy="1805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AAB55E97-0535-92C0-7710-669EFD65D023}"/>
              </a:ext>
            </a:extLst>
          </p:cNvPr>
          <p:cNvSpPr/>
          <p:nvPr/>
        </p:nvSpPr>
        <p:spPr>
          <a:xfrm>
            <a:off x="2668246" y="3428999"/>
            <a:ext cx="123377" cy="1805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BE4B12DC-D2AE-7AB4-2E4D-C8982FB7E33A}"/>
              </a:ext>
            </a:extLst>
          </p:cNvPr>
          <p:cNvSpPr/>
          <p:nvPr/>
        </p:nvSpPr>
        <p:spPr>
          <a:xfrm>
            <a:off x="3038504" y="3428997"/>
            <a:ext cx="123377" cy="1805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71B5021D-A218-E543-6623-03A98184B2FE}"/>
              </a:ext>
            </a:extLst>
          </p:cNvPr>
          <p:cNvSpPr/>
          <p:nvPr/>
        </p:nvSpPr>
        <p:spPr>
          <a:xfrm>
            <a:off x="3165270" y="3428997"/>
            <a:ext cx="123377" cy="1805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75D3E0C7-A309-59B5-5B3E-AEB7CAEBE72A}"/>
              </a:ext>
            </a:extLst>
          </p:cNvPr>
          <p:cNvSpPr/>
          <p:nvPr/>
        </p:nvSpPr>
        <p:spPr>
          <a:xfrm>
            <a:off x="3289816" y="3428997"/>
            <a:ext cx="123377" cy="1805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2400A856-1E19-E516-E0A8-3F57610A239F}"/>
              </a:ext>
            </a:extLst>
          </p:cNvPr>
          <p:cNvSpPr/>
          <p:nvPr/>
        </p:nvSpPr>
        <p:spPr>
          <a:xfrm>
            <a:off x="3795601" y="3428997"/>
            <a:ext cx="123377" cy="1805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EBD5B02B-068E-78FA-2708-0307B32F52A9}"/>
              </a:ext>
            </a:extLst>
          </p:cNvPr>
          <p:cNvSpPr/>
          <p:nvPr/>
        </p:nvSpPr>
        <p:spPr>
          <a:xfrm>
            <a:off x="3925271" y="3431550"/>
            <a:ext cx="123377" cy="1805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DFF1EF1F-A8D3-8E82-57CF-618BB8B21384}"/>
              </a:ext>
            </a:extLst>
          </p:cNvPr>
          <p:cNvSpPr/>
          <p:nvPr/>
        </p:nvSpPr>
        <p:spPr>
          <a:xfrm>
            <a:off x="4298874" y="3428996"/>
            <a:ext cx="123377" cy="1805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992A93AA-6913-FE13-3ECE-4A54DD16BE4A}"/>
              </a:ext>
            </a:extLst>
          </p:cNvPr>
          <p:cNvSpPr/>
          <p:nvPr/>
        </p:nvSpPr>
        <p:spPr>
          <a:xfrm>
            <a:off x="4799619" y="3428997"/>
            <a:ext cx="123377" cy="1805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2AB3342B-4006-C563-AFE7-FA7A114525AD}"/>
              </a:ext>
            </a:extLst>
          </p:cNvPr>
          <p:cNvSpPr/>
          <p:nvPr/>
        </p:nvSpPr>
        <p:spPr>
          <a:xfrm>
            <a:off x="4929457" y="3428997"/>
            <a:ext cx="123377" cy="1805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0AE3408A-0DED-B91A-BE6D-02DE417A852C}"/>
              </a:ext>
            </a:extLst>
          </p:cNvPr>
          <p:cNvSpPr/>
          <p:nvPr/>
        </p:nvSpPr>
        <p:spPr>
          <a:xfrm>
            <a:off x="5055670" y="3428996"/>
            <a:ext cx="123377" cy="1805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973E94F4-F998-F494-925F-69031B2F29B9}"/>
              </a:ext>
            </a:extLst>
          </p:cNvPr>
          <p:cNvSpPr/>
          <p:nvPr/>
        </p:nvSpPr>
        <p:spPr>
          <a:xfrm>
            <a:off x="5183525" y="3428996"/>
            <a:ext cx="123377" cy="1805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71" name="Connecteur droit 70">
            <a:extLst>
              <a:ext uri="{FF2B5EF4-FFF2-40B4-BE49-F238E27FC236}">
                <a16:creationId xmlns:a16="http://schemas.microsoft.com/office/drawing/2014/main" id="{F8A8D5B7-E19C-9ABA-92A8-2096942BA88E}"/>
              </a:ext>
            </a:extLst>
          </p:cNvPr>
          <p:cNvCxnSpPr/>
          <p:nvPr/>
        </p:nvCxnSpPr>
        <p:spPr>
          <a:xfrm>
            <a:off x="715887" y="6113883"/>
            <a:ext cx="7013448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eur droit 71">
            <a:extLst>
              <a:ext uri="{FF2B5EF4-FFF2-40B4-BE49-F238E27FC236}">
                <a16:creationId xmlns:a16="http://schemas.microsoft.com/office/drawing/2014/main" id="{A8CAE7B2-E747-9504-AD9F-D88FA39DA641}"/>
              </a:ext>
            </a:extLst>
          </p:cNvPr>
          <p:cNvCxnSpPr>
            <a:cxnSpLocks/>
          </p:cNvCxnSpPr>
          <p:nvPr/>
        </p:nvCxnSpPr>
        <p:spPr>
          <a:xfrm>
            <a:off x="1449898" y="5638296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eur droit 72">
            <a:extLst>
              <a:ext uri="{FF2B5EF4-FFF2-40B4-BE49-F238E27FC236}">
                <a16:creationId xmlns:a16="http://schemas.microsoft.com/office/drawing/2014/main" id="{A6C8D697-3B06-FA02-B803-A8FB9CA70234}"/>
              </a:ext>
            </a:extLst>
          </p:cNvPr>
          <p:cNvCxnSpPr>
            <a:cxnSpLocks/>
          </p:cNvCxnSpPr>
          <p:nvPr/>
        </p:nvCxnSpPr>
        <p:spPr>
          <a:xfrm>
            <a:off x="1699556" y="5638298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necteur droit 73">
            <a:extLst>
              <a:ext uri="{FF2B5EF4-FFF2-40B4-BE49-F238E27FC236}">
                <a16:creationId xmlns:a16="http://schemas.microsoft.com/office/drawing/2014/main" id="{8A9EDCC9-9168-1586-EC9D-CB5FCEACD73F}"/>
              </a:ext>
            </a:extLst>
          </p:cNvPr>
          <p:cNvCxnSpPr>
            <a:cxnSpLocks/>
          </p:cNvCxnSpPr>
          <p:nvPr/>
        </p:nvCxnSpPr>
        <p:spPr>
          <a:xfrm>
            <a:off x="1948937" y="5635513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eur droit 74">
            <a:extLst>
              <a:ext uri="{FF2B5EF4-FFF2-40B4-BE49-F238E27FC236}">
                <a16:creationId xmlns:a16="http://schemas.microsoft.com/office/drawing/2014/main" id="{87131E91-2602-D94B-7FD9-25544E4351DC}"/>
              </a:ext>
            </a:extLst>
          </p:cNvPr>
          <p:cNvCxnSpPr>
            <a:cxnSpLocks/>
          </p:cNvCxnSpPr>
          <p:nvPr/>
        </p:nvCxnSpPr>
        <p:spPr>
          <a:xfrm>
            <a:off x="2203521" y="5638296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onnecteur droit 75">
            <a:extLst>
              <a:ext uri="{FF2B5EF4-FFF2-40B4-BE49-F238E27FC236}">
                <a16:creationId xmlns:a16="http://schemas.microsoft.com/office/drawing/2014/main" id="{299C0BC6-7CC7-025B-E1DD-D924BFFA40BE}"/>
              </a:ext>
            </a:extLst>
          </p:cNvPr>
          <p:cNvCxnSpPr>
            <a:cxnSpLocks/>
          </p:cNvCxnSpPr>
          <p:nvPr/>
        </p:nvCxnSpPr>
        <p:spPr>
          <a:xfrm>
            <a:off x="2453179" y="5638298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onnecteur droit 76">
            <a:extLst>
              <a:ext uri="{FF2B5EF4-FFF2-40B4-BE49-F238E27FC236}">
                <a16:creationId xmlns:a16="http://schemas.microsoft.com/office/drawing/2014/main" id="{D036FB96-9E27-CF9B-F203-1ACEE1A02DC9}"/>
              </a:ext>
            </a:extLst>
          </p:cNvPr>
          <p:cNvCxnSpPr>
            <a:cxnSpLocks/>
          </p:cNvCxnSpPr>
          <p:nvPr/>
        </p:nvCxnSpPr>
        <p:spPr>
          <a:xfrm>
            <a:off x="2702560" y="5635513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cteur droit 77">
            <a:extLst>
              <a:ext uri="{FF2B5EF4-FFF2-40B4-BE49-F238E27FC236}">
                <a16:creationId xmlns:a16="http://schemas.microsoft.com/office/drawing/2014/main" id="{BD88662A-C2D1-129B-0C8E-8EA0CAB60CA2}"/>
              </a:ext>
            </a:extLst>
          </p:cNvPr>
          <p:cNvCxnSpPr>
            <a:cxnSpLocks/>
          </p:cNvCxnSpPr>
          <p:nvPr/>
        </p:nvCxnSpPr>
        <p:spPr>
          <a:xfrm>
            <a:off x="2951167" y="5635511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necteur droit 78">
            <a:extLst>
              <a:ext uri="{FF2B5EF4-FFF2-40B4-BE49-F238E27FC236}">
                <a16:creationId xmlns:a16="http://schemas.microsoft.com/office/drawing/2014/main" id="{F44DC2F3-BD79-CFD7-EF9F-C5654F7FAA30}"/>
              </a:ext>
            </a:extLst>
          </p:cNvPr>
          <p:cNvCxnSpPr>
            <a:cxnSpLocks/>
          </p:cNvCxnSpPr>
          <p:nvPr/>
        </p:nvCxnSpPr>
        <p:spPr>
          <a:xfrm>
            <a:off x="3200825" y="5635513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eur droit 79">
            <a:extLst>
              <a:ext uri="{FF2B5EF4-FFF2-40B4-BE49-F238E27FC236}">
                <a16:creationId xmlns:a16="http://schemas.microsoft.com/office/drawing/2014/main" id="{CBB0B502-3849-6545-8D65-B80561A44E16}"/>
              </a:ext>
            </a:extLst>
          </p:cNvPr>
          <p:cNvCxnSpPr>
            <a:cxnSpLocks/>
          </p:cNvCxnSpPr>
          <p:nvPr/>
        </p:nvCxnSpPr>
        <p:spPr>
          <a:xfrm>
            <a:off x="3450206" y="5632728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necteur droit 80">
            <a:extLst>
              <a:ext uri="{FF2B5EF4-FFF2-40B4-BE49-F238E27FC236}">
                <a16:creationId xmlns:a16="http://schemas.microsoft.com/office/drawing/2014/main" id="{4AD5B170-3381-6E2A-0659-B458C9DEC24A}"/>
              </a:ext>
            </a:extLst>
          </p:cNvPr>
          <p:cNvCxnSpPr>
            <a:cxnSpLocks/>
          </p:cNvCxnSpPr>
          <p:nvPr/>
        </p:nvCxnSpPr>
        <p:spPr>
          <a:xfrm>
            <a:off x="3704790" y="5635511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necteur droit 81">
            <a:extLst>
              <a:ext uri="{FF2B5EF4-FFF2-40B4-BE49-F238E27FC236}">
                <a16:creationId xmlns:a16="http://schemas.microsoft.com/office/drawing/2014/main" id="{6F0DE3EB-9510-4EA9-9323-CE1B8EC0519B}"/>
              </a:ext>
            </a:extLst>
          </p:cNvPr>
          <p:cNvCxnSpPr>
            <a:cxnSpLocks/>
          </p:cNvCxnSpPr>
          <p:nvPr/>
        </p:nvCxnSpPr>
        <p:spPr>
          <a:xfrm>
            <a:off x="3954448" y="5635513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necteur droit 82">
            <a:extLst>
              <a:ext uri="{FF2B5EF4-FFF2-40B4-BE49-F238E27FC236}">
                <a16:creationId xmlns:a16="http://schemas.microsoft.com/office/drawing/2014/main" id="{2DD13F38-9E12-BDA1-06F8-044002B4636D}"/>
              </a:ext>
            </a:extLst>
          </p:cNvPr>
          <p:cNvCxnSpPr>
            <a:cxnSpLocks/>
          </p:cNvCxnSpPr>
          <p:nvPr/>
        </p:nvCxnSpPr>
        <p:spPr>
          <a:xfrm>
            <a:off x="4203829" y="5632728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necteur droit 83">
            <a:extLst>
              <a:ext uri="{FF2B5EF4-FFF2-40B4-BE49-F238E27FC236}">
                <a16:creationId xmlns:a16="http://schemas.microsoft.com/office/drawing/2014/main" id="{759FEF4D-40BA-F4D5-7B0F-02C716688FE7}"/>
              </a:ext>
            </a:extLst>
          </p:cNvPr>
          <p:cNvCxnSpPr>
            <a:cxnSpLocks/>
          </p:cNvCxnSpPr>
          <p:nvPr/>
        </p:nvCxnSpPr>
        <p:spPr>
          <a:xfrm>
            <a:off x="4460060" y="5632728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necteur droit 84">
            <a:extLst>
              <a:ext uri="{FF2B5EF4-FFF2-40B4-BE49-F238E27FC236}">
                <a16:creationId xmlns:a16="http://schemas.microsoft.com/office/drawing/2014/main" id="{B7A1570D-0E49-C613-8ECF-F1A103AFC8D6}"/>
              </a:ext>
            </a:extLst>
          </p:cNvPr>
          <p:cNvCxnSpPr>
            <a:cxnSpLocks/>
          </p:cNvCxnSpPr>
          <p:nvPr/>
        </p:nvCxnSpPr>
        <p:spPr>
          <a:xfrm>
            <a:off x="4709441" y="5629943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onnecteur droit 85">
            <a:extLst>
              <a:ext uri="{FF2B5EF4-FFF2-40B4-BE49-F238E27FC236}">
                <a16:creationId xmlns:a16="http://schemas.microsoft.com/office/drawing/2014/main" id="{34654360-8741-E409-4CA3-1FA837CF1035}"/>
              </a:ext>
            </a:extLst>
          </p:cNvPr>
          <p:cNvCxnSpPr>
            <a:cxnSpLocks/>
          </p:cNvCxnSpPr>
          <p:nvPr/>
        </p:nvCxnSpPr>
        <p:spPr>
          <a:xfrm>
            <a:off x="4964025" y="5632726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eur droit 86">
            <a:extLst>
              <a:ext uri="{FF2B5EF4-FFF2-40B4-BE49-F238E27FC236}">
                <a16:creationId xmlns:a16="http://schemas.microsoft.com/office/drawing/2014/main" id="{E7A88DFC-17F2-DAC6-77DA-30936D7930C8}"/>
              </a:ext>
            </a:extLst>
          </p:cNvPr>
          <p:cNvCxnSpPr>
            <a:cxnSpLocks/>
          </p:cNvCxnSpPr>
          <p:nvPr/>
        </p:nvCxnSpPr>
        <p:spPr>
          <a:xfrm>
            <a:off x="5213683" y="5632728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cteur droit 87">
            <a:extLst>
              <a:ext uri="{FF2B5EF4-FFF2-40B4-BE49-F238E27FC236}">
                <a16:creationId xmlns:a16="http://schemas.microsoft.com/office/drawing/2014/main" id="{874F2FA7-C8BC-4979-1F3D-CE5AC551011A}"/>
              </a:ext>
            </a:extLst>
          </p:cNvPr>
          <p:cNvCxnSpPr>
            <a:cxnSpLocks/>
          </p:cNvCxnSpPr>
          <p:nvPr/>
        </p:nvCxnSpPr>
        <p:spPr>
          <a:xfrm>
            <a:off x="5463064" y="5629943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Rectangle 88">
            <a:extLst>
              <a:ext uri="{FF2B5EF4-FFF2-40B4-BE49-F238E27FC236}">
                <a16:creationId xmlns:a16="http://schemas.microsoft.com/office/drawing/2014/main" id="{15BF8DEF-0EE5-7015-4CD6-8FE6D693EAEF}"/>
              </a:ext>
            </a:extLst>
          </p:cNvPr>
          <p:cNvSpPr/>
          <p:nvPr/>
        </p:nvSpPr>
        <p:spPr>
          <a:xfrm>
            <a:off x="1453720" y="6189461"/>
            <a:ext cx="245670" cy="1805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FD2C9BF3-5165-5E95-40C8-053F063524E2}"/>
              </a:ext>
            </a:extLst>
          </p:cNvPr>
          <p:cNvSpPr/>
          <p:nvPr/>
        </p:nvSpPr>
        <p:spPr>
          <a:xfrm>
            <a:off x="1702775" y="6189460"/>
            <a:ext cx="245670" cy="1805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2C29B929-25E7-E061-40CE-8037D7FE2942}"/>
              </a:ext>
            </a:extLst>
          </p:cNvPr>
          <p:cNvSpPr/>
          <p:nvPr/>
        </p:nvSpPr>
        <p:spPr>
          <a:xfrm>
            <a:off x="2204891" y="6189460"/>
            <a:ext cx="245670" cy="1805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0EC9EDD1-0376-6FCC-7C74-3D8302368D66}"/>
              </a:ext>
            </a:extLst>
          </p:cNvPr>
          <p:cNvSpPr/>
          <p:nvPr/>
        </p:nvSpPr>
        <p:spPr>
          <a:xfrm>
            <a:off x="2704590" y="6189459"/>
            <a:ext cx="245670" cy="1805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AC33BAF9-46AB-2D5B-3587-FAB72AC980BD}"/>
              </a:ext>
            </a:extLst>
          </p:cNvPr>
          <p:cNvSpPr/>
          <p:nvPr/>
        </p:nvSpPr>
        <p:spPr>
          <a:xfrm>
            <a:off x="3201784" y="6189459"/>
            <a:ext cx="245670" cy="1805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620A07F6-230C-0338-AB37-E746E7C0B138}"/>
              </a:ext>
            </a:extLst>
          </p:cNvPr>
          <p:cNvSpPr/>
          <p:nvPr/>
        </p:nvSpPr>
        <p:spPr>
          <a:xfrm>
            <a:off x="3959240" y="6190086"/>
            <a:ext cx="245670" cy="1805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0EBA854E-29C9-7B66-78DE-7FC6F9FCBB63}"/>
              </a:ext>
            </a:extLst>
          </p:cNvPr>
          <p:cNvSpPr/>
          <p:nvPr/>
        </p:nvSpPr>
        <p:spPr>
          <a:xfrm>
            <a:off x="4969863" y="6189458"/>
            <a:ext cx="245670" cy="1805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C11D5432-13D0-54BD-66EA-CB4F598C9569}"/>
              </a:ext>
            </a:extLst>
          </p:cNvPr>
          <p:cNvSpPr/>
          <p:nvPr/>
        </p:nvSpPr>
        <p:spPr>
          <a:xfrm>
            <a:off x="5219410" y="6189458"/>
            <a:ext cx="245670" cy="1805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611789E5-3750-DC8C-BE6F-99C8B129FCCD}"/>
              </a:ext>
            </a:extLst>
          </p:cNvPr>
          <p:cNvSpPr/>
          <p:nvPr/>
        </p:nvSpPr>
        <p:spPr>
          <a:xfrm>
            <a:off x="1957099" y="6189161"/>
            <a:ext cx="245670" cy="1805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8" name="ZoneTexte 97">
            <a:extLst>
              <a:ext uri="{FF2B5EF4-FFF2-40B4-BE49-F238E27FC236}">
                <a16:creationId xmlns:a16="http://schemas.microsoft.com/office/drawing/2014/main" id="{AA3DBB01-C012-7A56-1E18-C8B607ADA2A2}"/>
              </a:ext>
            </a:extLst>
          </p:cNvPr>
          <p:cNvSpPr txBox="1"/>
          <p:nvPr/>
        </p:nvSpPr>
        <p:spPr>
          <a:xfrm>
            <a:off x="5962574" y="5782721"/>
            <a:ext cx="186374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Bad sampling rate</a:t>
            </a:r>
            <a:endParaRPr lang="fr-FR" sz="1400" b="1" dirty="0">
              <a:solidFill>
                <a:srgbClr val="FF0000"/>
              </a:solidFill>
            </a:endParaRPr>
          </a:p>
        </p:txBody>
      </p:sp>
      <p:sp>
        <p:nvSpPr>
          <p:cNvPr id="99" name="ZoneTexte 98">
            <a:extLst>
              <a:ext uri="{FF2B5EF4-FFF2-40B4-BE49-F238E27FC236}">
                <a16:creationId xmlns:a16="http://schemas.microsoft.com/office/drawing/2014/main" id="{E138823F-D02A-ACDB-EC54-169822B66076}"/>
              </a:ext>
            </a:extLst>
          </p:cNvPr>
          <p:cNvSpPr txBox="1"/>
          <p:nvPr/>
        </p:nvSpPr>
        <p:spPr>
          <a:xfrm>
            <a:off x="5962574" y="3147681"/>
            <a:ext cx="186374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accent6">
                    <a:lumMod val="50000"/>
                  </a:schemeClr>
                </a:solidFill>
              </a:rPr>
              <a:t>Not so bad sampling rate</a:t>
            </a:r>
            <a:endParaRPr lang="fr-FR" sz="14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00" name="Ellipse 99">
            <a:extLst>
              <a:ext uri="{FF2B5EF4-FFF2-40B4-BE49-F238E27FC236}">
                <a16:creationId xmlns:a16="http://schemas.microsoft.com/office/drawing/2014/main" id="{7E0953A5-CC0D-01E2-0866-541F2CD56372}"/>
              </a:ext>
            </a:extLst>
          </p:cNvPr>
          <p:cNvSpPr/>
          <p:nvPr/>
        </p:nvSpPr>
        <p:spPr>
          <a:xfrm>
            <a:off x="1572815" y="5489582"/>
            <a:ext cx="500940" cy="109876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1" name="Ellipse 100">
            <a:extLst>
              <a:ext uri="{FF2B5EF4-FFF2-40B4-BE49-F238E27FC236}">
                <a16:creationId xmlns:a16="http://schemas.microsoft.com/office/drawing/2014/main" id="{27643A75-9260-EB45-2ECC-FCD1977625BD}"/>
              </a:ext>
            </a:extLst>
          </p:cNvPr>
          <p:cNvSpPr/>
          <p:nvPr/>
        </p:nvSpPr>
        <p:spPr>
          <a:xfrm>
            <a:off x="4087006" y="5475579"/>
            <a:ext cx="500940" cy="109876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2" name="Image 101" descr="Une image contenant Police, texte, ligne, typographie&#10;&#10;Description générée automatiquement">
            <a:extLst>
              <a:ext uri="{FF2B5EF4-FFF2-40B4-BE49-F238E27FC236}">
                <a16:creationId xmlns:a16="http://schemas.microsoft.com/office/drawing/2014/main" id="{736CB44D-FC3D-0E43-AAE9-7DCA399B2F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7037" y="1760376"/>
            <a:ext cx="1567697" cy="1167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0021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AE6466-D5EA-D73F-580C-E7299FADE1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948BD6D-80FA-3A9C-CD99-C676C922C6B6}"/>
              </a:ext>
            </a:extLst>
          </p:cNvPr>
          <p:cNvSpPr/>
          <p:nvPr/>
        </p:nvSpPr>
        <p:spPr>
          <a:xfrm>
            <a:off x="673975" y="405113"/>
            <a:ext cx="11020314" cy="93754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A213014-EFA9-68D0-5230-7996870ABF0B}"/>
              </a:ext>
            </a:extLst>
          </p:cNvPr>
          <p:cNvSpPr txBox="1">
            <a:spLocks/>
          </p:cNvSpPr>
          <p:nvPr/>
        </p:nvSpPr>
        <p:spPr>
          <a:xfrm>
            <a:off x="907225" y="583365"/>
            <a:ext cx="8970548" cy="70142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dirty="0"/>
              <a:t>Caméras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FEA1B68-9536-7696-0C25-159416452814}"/>
              </a:ext>
            </a:extLst>
          </p:cNvPr>
          <p:cNvSpPr/>
          <p:nvPr/>
        </p:nvSpPr>
        <p:spPr>
          <a:xfrm>
            <a:off x="619125" y="500258"/>
            <a:ext cx="124142" cy="74980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67AEA99F-0AB6-5907-57EF-43811964162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481" y="509288"/>
            <a:ext cx="1825291" cy="749808"/>
          </a:xfrm>
          <a:prstGeom prst="rect">
            <a:avLst/>
          </a:prstGeom>
        </p:spPr>
      </p:pic>
      <p:pic>
        <p:nvPicPr>
          <p:cNvPr id="51" name="Image 50">
            <a:extLst>
              <a:ext uri="{FF2B5EF4-FFF2-40B4-BE49-F238E27FC236}">
                <a16:creationId xmlns:a16="http://schemas.microsoft.com/office/drawing/2014/main" id="{1C5B5050-6853-6DC7-F88A-B063B9CEDD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08481" y="2289872"/>
            <a:ext cx="2035329" cy="1613725"/>
          </a:xfrm>
          <a:prstGeom prst="rect">
            <a:avLst/>
          </a:prstGeom>
        </p:spPr>
      </p:pic>
      <p:sp>
        <p:nvSpPr>
          <p:cNvPr id="52" name="ZoneTexte 51">
            <a:extLst>
              <a:ext uri="{FF2B5EF4-FFF2-40B4-BE49-F238E27FC236}">
                <a16:creationId xmlns:a16="http://schemas.microsoft.com/office/drawing/2014/main" id="{82108536-C070-BA2F-3930-1C7E248BA217}"/>
              </a:ext>
            </a:extLst>
          </p:cNvPr>
          <p:cNvSpPr txBox="1"/>
          <p:nvPr/>
        </p:nvSpPr>
        <p:spPr>
          <a:xfrm>
            <a:off x="9842420" y="3870117"/>
            <a:ext cx="196745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000" b="0" i="0" u="none" strike="noStrike" baseline="0" dirty="0">
                <a:latin typeface="ArialUnicodeMS"/>
              </a:rPr>
              <a:t>e2v </a:t>
            </a:r>
            <a:r>
              <a:rPr lang="fr-FR" sz="1000" b="0" i="0" u="none" strike="noStrike" baseline="0" dirty="0" err="1">
                <a:latin typeface="ArialUnicodeMS"/>
              </a:rPr>
              <a:t>sensor</a:t>
            </a:r>
            <a:r>
              <a:rPr lang="fr-FR" sz="1000" b="0" i="0" u="none" strike="noStrike" baseline="0" dirty="0">
                <a:latin typeface="ArialUnicodeMS"/>
              </a:rPr>
              <a:t> EV76C560ACT</a:t>
            </a:r>
            <a:endParaRPr lang="fr-FR" sz="2400" dirty="0"/>
          </a:p>
        </p:txBody>
      </p:sp>
      <p:pic>
        <p:nvPicPr>
          <p:cNvPr id="53" name="Image 52">
            <a:extLst>
              <a:ext uri="{FF2B5EF4-FFF2-40B4-BE49-F238E27FC236}">
                <a16:creationId xmlns:a16="http://schemas.microsoft.com/office/drawing/2014/main" id="{C5E58F5A-D26B-6B76-6E29-10231FC2D0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50391" y="4374571"/>
            <a:ext cx="1883381" cy="1883381"/>
          </a:xfrm>
          <a:prstGeom prst="rect">
            <a:avLst/>
          </a:prstGeom>
        </p:spPr>
      </p:pic>
      <p:sp>
        <p:nvSpPr>
          <p:cNvPr id="54" name="ZoneTexte 53">
            <a:extLst>
              <a:ext uri="{FF2B5EF4-FFF2-40B4-BE49-F238E27FC236}">
                <a16:creationId xmlns:a16="http://schemas.microsoft.com/office/drawing/2014/main" id="{E4ACDE25-F52B-DC88-B465-8E17D8827DC5}"/>
              </a:ext>
            </a:extLst>
          </p:cNvPr>
          <p:cNvSpPr txBox="1"/>
          <p:nvPr/>
        </p:nvSpPr>
        <p:spPr>
          <a:xfrm>
            <a:off x="9720434" y="6257952"/>
            <a:ext cx="156133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100" b="0" i="0" u="none" strike="noStrike" baseline="0" dirty="0">
                <a:latin typeface="ArialUnicodeMS"/>
              </a:rPr>
              <a:t>IDS UI-1240SE-C-HQ</a:t>
            </a:r>
            <a:endParaRPr lang="fr-FR" sz="1100" dirty="0"/>
          </a:p>
        </p:txBody>
      </p:sp>
      <p:sp>
        <p:nvSpPr>
          <p:cNvPr id="56" name="ZoneTexte 55">
            <a:extLst>
              <a:ext uri="{FF2B5EF4-FFF2-40B4-BE49-F238E27FC236}">
                <a16:creationId xmlns:a16="http://schemas.microsoft.com/office/drawing/2014/main" id="{E2FCD5FA-4EAF-B773-818A-9548D320FC79}"/>
              </a:ext>
            </a:extLst>
          </p:cNvPr>
          <p:cNvSpPr txBox="1"/>
          <p:nvPr/>
        </p:nvSpPr>
        <p:spPr>
          <a:xfrm>
            <a:off x="933498" y="1765148"/>
            <a:ext cx="5657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i="1" dirty="0"/>
              <a:t>Echantillonnage</a:t>
            </a:r>
            <a:endParaRPr lang="fr-FR" dirty="0"/>
          </a:p>
        </p:txBody>
      </p:sp>
      <p:pic>
        <p:nvPicPr>
          <p:cNvPr id="5" name="Image 4" descr="Une image contenant jouet, roue, circuit">
            <a:extLst>
              <a:ext uri="{FF2B5EF4-FFF2-40B4-BE49-F238E27FC236}">
                <a16:creationId xmlns:a16="http://schemas.microsoft.com/office/drawing/2014/main" id="{E59EBC3F-B369-A0DD-C20B-38A7FE60DF7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228" y="2290505"/>
            <a:ext cx="8426886" cy="4279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28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5FFB80-7B76-E1C1-0A92-8FE2B3166C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A58CCBD-C720-DF7D-8DFB-17A7660CEAAD}"/>
              </a:ext>
            </a:extLst>
          </p:cNvPr>
          <p:cNvSpPr/>
          <p:nvPr/>
        </p:nvSpPr>
        <p:spPr>
          <a:xfrm>
            <a:off x="673975" y="405113"/>
            <a:ext cx="11020314" cy="93754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1757700-7467-5671-7A8A-961038AC424B}"/>
              </a:ext>
            </a:extLst>
          </p:cNvPr>
          <p:cNvSpPr txBox="1">
            <a:spLocks/>
          </p:cNvSpPr>
          <p:nvPr/>
        </p:nvSpPr>
        <p:spPr>
          <a:xfrm>
            <a:off x="907225" y="583365"/>
            <a:ext cx="8970548" cy="70142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dirty="0"/>
              <a:t>Images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9802B51-CFB1-0532-8F07-AFE5C404A78A}"/>
              </a:ext>
            </a:extLst>
          </p:cNvPr>
          <p:cNvSpPr/>
          <p:nvPr/>
        </p:nvSpPr>
        <p:spPr>
          <a:xfrm>
            <a:off x="619125" y="500258"/>
            <a:ext cx="124142" cy="74980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1A304106-573A-C8FA-9A4D-84AE17A492F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481" y="509288"/>
            <a:ext cx="1825291" cy="749808"/>
          </a:xfrm>
          <a:prstGeom prst="rect">
            <a:avLst/>
          </a:prstGeom>
        </p:spPr>
      </p:pic>
      <p:sp>
        <p:nvSpPr>
          <p:cNvPr id="56" name="ZoneTexte 55">
            <a:extLst>
              <a:ext uri="{FF2B5EF4-FFF2-40B4-BE49-F238E27FC236}">
                <a16:creationId xmlns:a16="http://schemas.microsoft.com/office/drawing/2014/main" id="{C36F7D0C-7234-0F1D-3D46-7124310968A6}"/>
              </a:ext>
            </a:extLst>
          </p:cNvPr>
          <p:cNvSpPr txBox="1"/>
          <p:nvPr/>
        </p:nvSpPr>
        <p:spPr>
          <a:xfrm>
            <a:off x="933498" y="1765148"/>
            <a:ext cx="5657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i="1" dirty="0"/>
              <a:t>Images</a:t>
            </a:r>
            <a:endParaRPr lang="fr-FR" dirty="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723B678D-2159-D158-5B75-ED2422AD6396}"/>
              </a:ext>
            </a:extLst>
          </p:cNvPr>
          <p:cNvSpPr txBox="1"/>
          <p:nvPr/>
        </p:nvSpPr>
        <p:spPr>
          <a:xfrm>
            <a:off x="5324954" y="3095011"/>
            <a:ext cx="5629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bg1"/>
                </a:solidFill>
              </a:rPr>
              <a:t>AOP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55B984-858C-FF98-BBEE-BB8967C90330}"/>
              </a:ext>
            </a:extLst>
          </p:cNvPr>
          <p:cNvSpPr/>
          <p:nvPr/>
        </p:nvSpPr>
        <p:spPr>
          <a:xfrm>
            <a:off x="1850109" y="3115084"/>
            <a:ext cx="636607" cy="61345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174050D-F07D-953B-D710-DE7DAF32F3C0}"/>
              </a:ext>
            </a:extLst>
          </p:cNvPr>
          <p:cNvSpPr/>
          <p:nvPr/>
        </p:nvSpPr>
        <p:spPr>
          <a:xfrm>
            <a:off x="2486716" y="3115084"/>
            <a:ext cx="636607" cy="61345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A93A81A-F2D1-42CF-58C3-4272C4620CE1}"/>
              </a:ext>
            </a:extLst>
          </p:cNvPr>
          <p:cNvSpPr/>
          <p:nvPr/>
        </p:nvSpPr>
        <p:spPr>
          <a:xfrm>
            <a:off x="3123323" y="3115084"/>
            <a:ext cx="636607" cy="61345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0268B88-D254-C35F-8688-23550600264C}"/>
              </a:ext>
            </a:extLst>
          </p:cNvPr>
          <p:cNvSpPr/>
          <p:nvPr/>
        </p:nvSpPr>
        <p:spPr>
          <a:xfrm>
            <a:off x="1850109" y="3728542"/>
            <a:ext cx="636607" cy="61345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D122E10-332B-51F2-9701-82FE4E0FE2B8}"/>
              </a:ext>
            </a:extLst>
          </p:cNvPr>
          <p:cNvSpPr/>
          <p:nvPr/>
        </p:nvSpPr>
        <p:spPr>
          <a:xfrm>
            <a:off x="2486716" y="3728542"/>
            <a:ext cx="636607" cy="61345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DE4609D-9A35-42F6-2427-C234F3D6762B}"/>
              </a:ext>
            </a:extLst>
          </p:cNvPr>
          <p:cNvSpPr/>
          <p:nvPr/>
        </p:nvSpPr>
        <p:spPr>
          <a:xfrm>
            <a:off x="2486715" y="4342000"/>
            <a:ext cx="636607" cy="61345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766DC8E-35DE-295B-D12A-123FB13D8210}"/>
              </a:ext>
            </a:extLst>
          </p:cNvPr>
          <p:cNvSpPr/>
          <p:nvPr/>
        </p:nvSpPr>
        <p:spPr>
          <a:xfrm>
            <a:off x="1850109" y="4342000"/>
            <a:ext cx="636607" cy="61345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FC4A613-3E02-DB30-1D07-120787E9CD04}"/>
              </a:ext>
            </a:extLst>
          </p:cNvPr>
          <p:cNvSpPr/>
          <p:nvPr/>
        </p:nvSpPr>
        <p:spPr>
          <a:xfrm>
            <a:off x="3123322" y="4342000"/>
            <a:ext cx="636607" cy="61345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5A3A3C4-A6FF-7345-F4D8-E72C3500ADF3}"/>
              </a:ext>
            </a:extLst>
          </p:cNvPr>
          <p:cNvSpPr/>
          <p:nvPr/>
        </p:nvSpPr>
        <p:spPr>
          <a:xfrm>
            <a:off x="3759928" y="3115084"/>
            <a:ext cx="636607" cy="61345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FCB63CF-B037-306D-8361-06C1E3854DC2}"/>
              </a:ext>
            </a:extLst>
          </p:cNvPr>
          <p:cNvSpPr/>
          <p:nvPr/>
        </p:nvSpPr>
        <p:spPr>
          <a:xfrm>
            <a:off x="3759927" y="3728542"/>
            <a:ext cx="636607" cy="61345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8AE67FC-BA6F-0039-35DB-2DB8C9A8E471}"/>
              </a:ext>
            </a:extLst>
          </p:cNvPr>
          <p:cNvSpPr/>
          <p:nvPr/>
        </p:nvSpPr>
        <p:spPr>
          <a:xfrm>
            <a:off x="3759927" y="4342000"/>
            <a:ext cx="636607" cy="61345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DD13615A-F0B9-EDAC-B9C9-AAAC6BC31ECB}"/>
              </a:ext>
            </a:extLst>
          </p:cNvPr>
          <p:cNvSpPr txBox="1"/>
          <p:nvPr/>
        </p:nvSpPr>
        <p:spPr>
          <a:xfrm>
            <a:off x="2014363" y="2745752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1859CB0D-7F32-F977-C6AB-37312B61B783}"/>
              </a:ext>
            </a:extLst>
          </p:cNvPr>
          <p:cNvSpPr txBox="1"/>
          <p:nvPr/>
        </p:nvSpPr>
        <p:spPr>
          <a:xfrm>
            <a:off x="2650969" y="2745752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2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B0B37696-F7D2-BC37-751C-37441022882B}"/>
              </a:ext>
            </a:extLst>
          </p:cNvPr>
          <p:cNvSpPr txBox="1"/>
          <p:nvPr/>
        </p:nvSpPr>
        <p:spPr>
          <a:xfrm>
            <a:off x="3287574" y="2745752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3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291A4694-EFA2-295C-7C13-1A48EA133FB9}"/>
              </a:ext>
            </a:extLst>
          </p:cNvPr>
          <p:cNvSpPr txBox="1"/>
          <p:nvPr/>
        </p:nvSpPr>
        <p:spPr>
          <a:xfrm>
            <a:off x="3920597" y="2745752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4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F36F2F0A-1597-D621-6F53-629E1472583D}"/>
              </a:ext>
            </a:extLst>
          </p:cNvPr>
          <p:cNvSpPr txBox="1"/>
          <p:nvPr/>
        </p:nvSpPr>
        <p:spPr>
          <a:xfrm>
            <a:off x="1459883" y="3237147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EC3BA202-319D-D62E-9427-9847BC7D9DE4}"/>
              </a:ext>
            </a:extLst>
          </p:cNvPr>
          <p:cNvSpPr txBox="1"/>
          <p:nvPr/>
        </p:nvSpPr>
        <p:spPr>
          <a:xfrm>
            <a:off x="1461254" y="3850605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2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EC9A0D30-2F33-7F36-FAA8-385BEE7C5B03}"/>
              </a:ext>
            </a:extLst>
          </p:cNvPr>
          <p:cNvSpPr txBox="1"/>
          <p:nvPr/>
        </p:nvSpPr>
        <p:spPr>
          <a:xfrm>
            <a:off x="1441828" y="4464063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3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82E77DA-1FFD-4083-1A91-8FAA7168FAC6}"/>
              </a:ext>
            </a:extLst>
          </p:cNvPr>
          <p:cNvSpPr/>
          <p:nvPr/>
        </p:nvSpPr>
        <p:spPr>
          <a:xfrm>
            <a:off x="3123322" y="3728542"/>
            <a:ext cx="636607" cy="613458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3DF84DA5-C69D-5E71-0B77-1435B354C2A5}"/>
              </a:ext>
            </a:extLst>
          </p:cNvPr>
          <p:cNvSpPr txBox="1"/>
          <p:nvPr/>
        </p:nvSpPr>
        <p:spPr>
          <a:xfrm>
            <a:off x="1084247" y="2509525"/>
            <a:ext cx="86914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b="1" dirty="0"/>
              <a:t>GrayScale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F3129282-FEF5-B91B-D211-F6DEDF4C3F25}"/>
              </a:ext>
            </a:extLst>
          </p:cNvPr>
          <p:cNvSpPr txBox="1"/>
          <p:nvPr/>
        </p:nvSpPr>
        <p:spPr>
          <a:xfrm>
            <a:off x="2806367" y="2392857"/>
            <a:ext cx="7938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Columns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EFE150F0-058A-0714-53EE-AF1E4FC46467}"/>
              </a:ext>
            </a:extLst>
          </p:cNvPr>
          <p:cNvSpPr txBox="1"/>
          <p:nvPr/>
        </p:nvSpPr>
        <p:spPr>
          <a:xfrm>
            <a:off x="800918" y="3869025"/>
            <a:ext cx="5461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Rows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83E08E4A-FA8B-95A3-C5A5-4251E44D06D4}"/>
              </a:ext>
            </a:extLst>
          </p:cNvPr>
          <p:cNvSpPr txBox="1"/>
          <p:nvPr/>
        </p:nvSpPr>
        <p:spPr>
          <a:xfrm>
            <a:off x="722747" y="5643357"/>
            <a:ext cx="46022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/>
            <a:r>
              <a:rPr lang="en-US" dirty="0"/>
              <a:t>Each pixel is converted into </a:t>
            </a:r>
            <a:r>
              <a:rPr lang="en-US" b="1" dirty="0"/>
              <a:t>n bits</a:t>
            </a:r>
            <a:r>
              <a:rPr lang="en-US" dirty="0"/>
              <a:t>.</a:t>
            </a:r>
            <a:endParaRPr lang="fr-FR" sz="2000" b="1" i="0" u="none" strike="noStrike" dirty="0">
              <a:solidFill>
                <a:prstClr val="black"/>
              </a:solidFill>
              <a:latin typeface="FreeSans"/>
            </a:endParaRP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61BA851F-69C1-5B62-92C8-6EAB9AECCD1D}"/>
              </a:ext>
            </a:extLst>
          </p:cNvPr>
          <p:cNvSpPr txBox="1"/>
          <p:nvPr/>
        </p:nvSpPr>
        <p:spPr>
          <a:xfrm>
            <a:off x="4124931" y="1919354"/>
            <a:ext cx="28334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/>
            <a:r>
              <a:rPr lang="en-US" b="1" dirty="0"/>
              <a:t>Nb of pixels </a:t>
            </a:r>
            <a:r>
              <a:rPr lang="en-US" dirty="0"/>
              <a:t>= </a:t>
            </a:r>
            <a:r>
              <a:rPr lang="en-US" b="1" dirty="0"/>
              <a:t>h</a:t>
            </a:r>
            <a:r>
              <a:rPr lang="en-US" dirty="0"/>
              <a:t> x </a:t>
            </a:r>
            <a:r>
              <a:rPr lang="en-US" b="1" dirty="0"/>
              <a:t>v</a:t>
            </a:r>
            <a:endParaRPr lang="fr-FR" sz="2000" b="1" i="0" u="none" strike="noStrike" dirty="0">
              <a:solidFill>
                <a:prstClr val="black"/>
              </a:solidFill>
              <a:latin typeface="FreeSans"/>
            </a:endParaRP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76921651-81CA-E5C5-55DB-C2846E57D3EC}"/>
              </a:ext>
            </a:extLst>
          </p:cNvPr>
          <p:cNvSpPr txBox="1"/>
          <p:nvPr/>
        </p:nvSpPr>
        <p:spPr>
          <a:xfrm>
            <a:off x="6992855" y="5399040"/>
            <a:ext cx="32590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/>
            <a:r>
              <a:rPr lang="en-US" dirty="0"/>
              <a:t>RGB : 3 channels of 8 bits</a:t>
            </a:r>
            <a:endParaRPr lang="fr-FR" sz="2000" b="1" i="0" u="none" strike="noStrike" dirty="0">
              <a:solidFill>
                <a:prstClr val="black"/>
              </a:solidFill>
              <a:latin typeface="FreeSan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ZoneTexte 37">
                <a:extLst>
                  <a:ext uri="{FF2B5EF4-FFF2-40B4-BE49-F238E27FC236}">
                    <a16:creationId xmlns:a16="http://schemas.microsoft.com/office/drawing/2014/main" id="{C75B4567-E13F-C70E-1F9A-F5477936DC5D}"/>
                  </a:ext>
                </a:extLst>
              </p:cNvPr>
              <p:cNvSpPr txBox="1"/>
              <p:nvPr/>
            </p:nvSpPr>
            <p:spPr>
              <a:xfrm>
                <a:off x="9985574" y="4641468"/>
                <a:ext cx="237523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R="0"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1" i="1" u="none" strike="noStrike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fr-FR" b="1" i="1" u="none" strike="noStrike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fr-FR" b="1" i="1" u="none" strike="noStrike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𝑹</m:t>
                      </m:r>
                      <m:r>
                        <a:rPr lang="fr-FR" b="1" i="1" u="none" strike="noStrike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fr-FR" b="1" i="1" u="none" strike="noStrike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𝟐𝟓𝟓</m:t>
                      </m:r>
                    </m:oMath>
                  </m:oMathPara>
                </a14:m>
                <a:endParaRPr lang="fr-FR" b="1" i="0" u="none" strike="noStrike" dirty="0">
                  <a:solidFill>
                    <a:prstClr val="black"/>
                  </a:solidFill>
                  <a:latin typeface="FreeSans"/>
                </a:endParaRPr>
              </a:p>
            </p:txBody>
          </p:sp>
        </mc:Choice>
        <mc:Fallback xmlns="">
          <p:sp>
            <p:nvSpPr>
              <p:cNvPr id="38" name="ZoneTexte 37">
                <a:extLst>
                  <a:ext uri="{FF2B5EF4-FFF2-40B4-BE49-F238E27FC236}">
                    <a16:creationId xmlns:a16="http://schemas.microsoft.com/office/drawing/2014/main" id="{C75B4567-E13F-C70E-1F9A-F5477936DC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5574" y="4641468"/>
                <a:ext cx="237523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ZoneTexte 38">
                <a:extLst>
                  <a:ext uri="{FF2B5EF4-FFF2-40B4-BE49-F238E27FC236}">
                    <a16:creationId xmlns:a16="http://schemas.microsoft.com/office/drawing/2014/main" id="{827097AD-40E1-BDA5-F704-8144D94363D5}"/>
                  </a:ext>
                </a:extLst>
              </p:cNvPr>
              <p:cNvSpPr txBox="1"/>
              <p:nvPr/>
            </p:nvSpPr>
            <p:spPr>
              <a:xfrm>
                <a:off x="9996485" y="4970033"/>
                <a:ext cx="237523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R="0"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1" i="1" u="none" strike="noStrike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fr-FR" b="1" i="1" u="none" strike="noStrike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fr-FR" b="1" i="1" u="none" strike="noStrike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𝑮</m:t>
                      </m:r>
                      <m:r>
                        <a:rPr lang="fr-FR" b="1" i="1" u="none" strike="noStrike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fr-FR" b="1" i="1" u="none" strike="noStrike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𝟐𝟓𝟓</m:t>
                      </m:r>
                    </m:oMath>
                  </m:oMathPara>
                </a14:m>
                <a:endParaRPr lang="fr-FR" b="1" i="0" u="none" strike="noStrike" dirty="0">
                  <a:solidFill>
                    <a:prstClr val="black"/>
                  </a:solidFill>
                  <a:latin typeface="FreeSans"/>
                </a:endParaRPr>
              </a:p>
            </p:txBody>
          </p:sp>
        </mc:Choice>
        <mc:Fallback xmlns="">
          <p:sp>
            <p:nvSpPr>
              <p:cNvPr id="39" name="ZoneTexte 38">
                <a:extLst>
                  <a:ext uri="{FF2B5EF4-FFF2-40B4-BE49-F238E27FC236}">
                    <a16:creationId xmlns:a16="http://schemas.microsoft.com/office/drawing/2014/main" id="{827097AD-40E1-BDA5-F704-8144D94363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96485" y="4970033"/>
                <a:ext cx="237523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Rectangle 39">
            <a:extLst>
              <a:ext uri="{FF2B5EF4-FFF2-40B4-BE49-F238E27FC236}">
                <a16:creationId xmlns:a16="http://schemas.microsoft.com/office/drawing/2014/main" id="{6EF6A1D8-3F20-D758-C38F-481146A342EB}"/>
              </a:ext>
            </a:extLst>
          </p:cNvPr>
          <p:cNvSpPr/>
          <p:nvPr/>
        </p:nvSpPr>
        <p:spPr>
          <a:xfrm>
            <a:off x="8712361" y="1857576"/>
            <a:ext cx="636607" cy="61345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48267DE-002D-F3F7-8954-7CFCE462344A}"/>
              </a:ext>
            </a:extLst>
          </p:cNvPr>
          <p:cNvSpPr/>
          <p:nvPr/>
        </p:nvSpPr>
        <p:spPr>
          <a:xfrm>
            <a:off x="9348968" y="1857576"/>
            <a:ext cx="636607" cy="61345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B4B39082-B285-2CE9-352F-70FDADC709DB}"/>
              </a:ext>
            </a:extLst>
          </p:cNvPr>
          <p:cNvSpPr/>
          <p:nvPr/>
        </p:nvSpPr>
        <p:spPr>
          <a:xfrm>
            <a:off x="9985575" y="1857576"/>
            <a:ext cx="636607" cy="61345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205A334-E64F-F099-ADB4-D7F5B17B06CF}"/>
              </a:ext>
            </a:extLst>
          </p:cNvPr>
          <p:cNvSpPr/>
          <p:nvPr/>
        </p:nvSpPr>
        <p:spPr>
          <a:xfrm>
            <a:off x="8712361" y="2471034"/>
            <a:ext cx="636607" cy="61345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44DA086-0223-0BF6-31E2-875EEC7935E1}"/>
              </a:ext>
            </a:extLst>
          </p:cNvPr>
          <p:cNvSpPr/>
          <p:nvPr/>
        </p:nvSpPr>
        <p:spPr>
          <a:xfrm>
            <a:off x="9348968" y="2471034"/>
            <a:ext cx="636607" cy="61345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2E75960-3E43-5CB9-15F9-66851D7C9234}"/>
              </a:ext>
            </a:extLst>
          </p:cNvPr>
          <p:cNvSpPr/>
          <p:nvPr/>
        </p:nvSpPr>
        <p:spPr>
          <a:xfrm>
            <a:off x="9348967" y="3084492"/>
            <a:ext cx="636607" cy="613458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4B61F9B9-64D5-9EBE-1F63-87FDD3BE62A4}"/>
              </a:ext>
            </a:extLst>
          </p:cNvPr>
          <p:cNvSpPr/>
          <p:nvPr/>
        </p:nvSpPr>
        <p:spPr>
          <a:xfrm>
            <a:off x="8712361" y="3084492"/>
            <a:ext cx="636607" cy="613458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FAE4442-17D6-9DBA-0065-39909B1355B3}"/>
              </a:ext>
            </a:extLst>
          </p:cNvPr>
          <p:cNvSpPr/>
          <p:nvPr/>
        </p:nvSpPr>
        <p:spPr>
          <a:xfrm>
            <a:off x="9985574" y="3084492"/>
            <a:ext cx="636607" cy="61345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E83747A-B74C-AED1-B0FE-2BABF81208CB}"/>
              </a:ext>
            </a:extLst>
          </p:cNvPr>
          <p:cNvSpPr/>
          <p:nvPr/>
        </p:nvSpPr>
        <p:spPr>
          <a:xfrm>
            <a:off x="10622180" y="1857576"/>
            <a:ext cx="636607" cy="61345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2A811AE9-4CA6-9E0E-C23C-AD766C1C4D50}"/>
              </a:ext>
            </a:extLst>
          </p:cNvPr>
          <p:cNvSpPr/>
          <p:nvPr/>
        </p:nvSpPr>
        <p:spPr>
          <a:xfrm>
            <a:off x="10622179" y="2471034"/>
            <a:ext cx="636607" cy="61345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EE871CE1-89A7-36F8-955E-1CA65392EA27}"/>
              </a:ext>
            </a:extLst>
          </p:cNvPr>
          <p:cNvSpPr/>
          <p:nvPr/>
        </p:nvSpPr>
        <p:spPr>
          <a:xfrm>
            <a:off x="10622179" y="3084492"/>
            <a:ext cx="636607" cy="61345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96E76130-56F3-63BD-BA55-5C3962F47A6D}"/>
              </a:ext>
            </a:extLst>
          </p:cNvPr>
          <p:cNvSpPr txBox="1"/>
          <p:nvPr/>
        </p:nvSpPr>
        <p:spPr>
          <a:xfrm>
            <a:off x="8876615" y="1488244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</a:t>
            </a:r>
          </a:p>
        </p:txBody>
      </p:sp>
      <p:sp>
        <p:nvSpPr>
          <p:cNvPr id="57" name="ZoneTexte 56">
            <a:extLst>
              <a:ext uri="{FF2B5EF4-FFF2-40B4-BE49-F238E27FC236}">
                <a16:creationId xmlns:a16="http://schemas.microsoft.com/office/drawing/2014/main" id="{02665CFF-D0B0-4898-90B0-B186AF2DCB22}"/>
              </a:ext>
            </a:extLst>
          </p:cNvPr>
          <p:cNvSpPr txBox="1"/>
          <p:nvPr/>
        </p:nvSpPr>
        <p:spPr>
          <a:xfrm>
            <a:off x="9513221" y="1488244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2</a:t>
            </a:r>
          </a:p>
        </p:txBody>
      </p:sp>
      <p:sp>
        <p:nvSpPr>
          <p:cNvPr id="58" name="ZoneTexte 57">
            <a:extLst>
              <a:ext uri="{FF2B5EF4-FFF2-40B4-BE49-F238E27FC236}">
                <a16:creationId xmlns:a16="http://schemas.microsoft.com/office/drawing/2014/main" id="{3C1803A7-017D-760E-0E97-432F12784ED1}"/>
              </a:ext>
            </a:extLst>
          </p:cNvPr>
          <p:cNvSpPr txBox="1"/>
          <p:nvPr/>
        </p:nvSpPr>
        <p:spPr>
          <a:xfrm>
            <a:off x="10149826" y="1488244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3</a:t>
            </a:r>
          </a:p>
        </p:txBody>
      </p:sp>
      <p:sp>
        <p:nvSpPr>
          <p:cNvPr id="59" name="ZoneTexte 58">
            <a:extLst>
              <a:ext uri="{FF2B5EF4-FFF2-40B4-BE49-F238E27FC236}">
                <a16:creationId xmlns:a16="http://schemas.microsoft.com/office/drawing/2014/main" id="{56C5AB99-1D79-0BBC-2952-9B996FF2ADF8}"/>
              </a:ext>
            </a:extLst>
          </p:cNvPr>
          <p:cNvSpPr txBox="1"/>
          <p:nvPr/>
        </p:nvSpPr>
        <p:spPr>
          <a:xfrm>
            <a:off x="10782849" y="1488244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4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D35558C7-CA14-0B33-EAB2-89E0B4B761B4}"/>
              </a:ext>
            </a:extLst>
          </p:cNvPr>
          <p:cNvSpPr/>
          <p:nvPr/>
        </p:nvSpPr>
        <p:spPr>
          <a:xfrm>
            <a:off x="9985574" y="2471034"/>
            <a:ext cx="636607" cy="613458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B7EA582E-D62B-EF3E-88B4-C24209082993}"/>
              </a:ext>
            </a:extLst>
          </p:cNvPr>
          <p:cNvSpPr/>
          <p:nvPr/>
        </p:nvSpPr>
        <p:spPr>
          <a:xfrm>
            <a:off x="7871612" y="2650442"/>
            <a:ext cx="636607" cy="613458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7CF1FA5A-31CA-6879-0A41-A04FD1C29026}"/>
              </a:ext>
            </a:extLst>
          </p:cNvPr>
          <p:cNvSpPr/>
          <p:nvPr/>
        </p:nvSpPr>
        <p:spPr>
          <a:xfrm>
            <a:off x="8508219" y="2650442"/>
            <a:ext cx="636607" cy="613458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3EDFACA5-DB84-F033-3F7C-EDFB937DB576}"/>
              </a:ext>
            </a:extLst>
          </p:cNvPr>
          <p:cNvSpPr/>
          <p:nvPr/>
        </p:nvSpPr>
        <p:spPr>
          <a:xfrm>
            <a:off x="9144826" y="2650442"/>
            <a:ext cx="636607" cy="61345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91522924-0CA8-DE41-3ABD-7A9D2A6BC2C9}"/>
              </a:ext>
            </a:extLst>
          </p:cNvPr>
          <p:cNvSpPr/>
          <p:nvPr/>
        </p:nvSpPr>
        <p:spPr>
          <a:xfrm>
            <a:off x="7871612" y="3263900"/>
            <a:ext cx="636607" cy="61345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21967818-4522-BCB1-B000-343F079DA727}"/>
              </a:ext>
            </a:extLst>
          </p:cNvPr>
          <p:cNvSpPr/>
          <p:nvPr/>
        </p:nvSpPr>
        <p:spPr>
          <a:xfrm>
            <a:off x="8508219" y="3263900"/>
            <a:ext cx="636607" cy="61345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F5B211CC-8F37-B5E2-2D01-42EDFE072A37}"/>
              </a:ext>
            </a:extLst>
          </p:cNvPr>
          <p:cNvSpPr/>
          <p:nvPr/>
        </p:nvSpPr>
        <p:spPr>
          <a:xfrm>
            <a:off x="8508218" y="3877358"/>
            <a:ext cx="636607" cy="613458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764F6C52-E021-4132-B5C5-0F157073B25E}"/>
              </a:ext>
            </a:extLst>
          </p:cNvPr>
          <p:cNvSpPr/>
          <p:nvPr/>
        </p:nvSpPr>
        <p:spPr>
          <a:xfrm>
            <a:off x="7871612" y="3877358"/>
            <a:ext cx="636607" cy="613458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3AEA5931-E24A-C345-D3A5-AC805E485100}"/>
              </a:ext>
            </a:extLst>
          </p:cNvPr>
          <p:cNvSpPr/>
          <p:nvPr/>
        </p:nvSpPr>
        <p:spPr>
          <a:xfrm>
            <a:off x="9144825" y="3877358"/>
            <a:ext cx="636607" cy="61345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7A671650-7D0C-FC88-F619-795AE5B19135}"/>
              </a:ext>
            </a:extLst>
          </p:cNvPr>
          <p:cNvSpPr/>
          <p:nvPr/>
        </p:nvSpPr>
        <p:spPr>
          <a:xfrm>
            <a:off x="9781431" y="2650442"/>
            <a:ext cx="636607" cy="613458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904189D5-8678-698E-B54C-EBC566D219DB}"/>
              </a:ext>
            </a:extLst>
          </p:cNvPr>
          <p:cNvSpPr/>
          <p:nvPr/>
        </p:nvSpPr>
        <p:spPr>
          <a:xfrm>
            <a:off x="9781430" y="3263900"/>
            <a:ext cx="636607" cy="61345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D968C564-13F2-B95A-9A3D-4A94DFD08C71}"/>
              </a:ext>
            </a:extLst>
          </p:cNvPr>
          <p:cNvSpPr/>
          <p:nvPr/>
        </p:nvSpPr>
        <p:spPr>
          <a:xfrm>
            <a:off x="9781430" y="3877358"/>
            <a:ext cx="636607" cy="613458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A857BD1E-2455-C1A2-382E-B0C9546A0929}"/>
              </a:ext>
            </a:extLst>
          </p:cNvPr>
          <p:cNvSpPr/>
          <p:nvPr/>
        </p:nvSpPr>
        <p:spPr>
          <a:xfrm>
            <a:off x="9144825" y="3263900"/>
            <a:ext cx="636607" cy="61345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C2BA4C54-1F19-EA1C-527A-95D282DC4E8B}"/>
              </a:ext>
            </a:extLst>
          </p:cNvPr>
          <p:cNvSpPr/>
          <p:nvPr/>
        </p:nvSpPr>
        <p:spPr>
          <a:xfrm>
            <a:off x="7030864" y="3443308"/>
            <a:ext cx="636607" cy="61345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CD905D57-3BD8-F64C-2171-F389499DC486}"/>
              </a:ext>
            </a:extLst>
          </p:cNvPr>
          <p:cNvSpPr/>
          <p:nvPr/>
        </p:nvSpPr>
        <p:spPr>
          <a:xfrm>
            <a:off x="7667471" y="3443308"/>
            <a:ext cx="636607" cy="61345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FCFF9E72-74C6-21AE-BBD3-898AA728621E}"/>
              </a:ext>
            </a:extLst>
          </p:cNvPr>
          <p:cNvSpPr/>
          <p:nvPr/>
        </p:nvSpPr>
        <p:spPr>
          <a:xfrm>
            <a:off x="8304078" y="3443308"/>
            <a:ext cx="636607" cy="61345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B6301BAD-7B68-5D4F-D430-2D9D3D3EBFCF}"/>
              </a:ext>
            </a:extLst>
          </p:cNvPr>
          <p:cNvSpPr/>
          <p:nvPr/>
        </p:nvSpPr>
        <p:spPr>
          <a:xfrm>
            <a:off x="7030864" y="4056766"/>
            <a:ext cx="636607" cy="61345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E8470A07-CF69-7509-89AC-6E3BB7B3B5DC}"/>
              </a:ext>
            </a:extLst>
          </p:cNvPr>
          <p:cNvSpPr/>
          <p:nvPr/>
        </p:nvSpPr>
        <p:spPr>
          <a:xfrm>
            <a:off x="7667471" y="4056766"/>
            <a:ext cx="636607" cy="61345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A2F82978-0D5B-847A-F440-0D684341F651}"/>
              </a:ext>
            </a:extLst>
          </p:cNvPr>
          <p:cNvSpPr/>
          <p:nvPr/>
        </p:nvSpPr>
        <p:spPr>
          <a:xfrm>
            <a:off x="7667470" y="4670224"/>
            <a:ext cx="636607" cy="61345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3B4051DB-90B9-A172-E4DF-2A2F4D66828A}"/>
              </a:ext>
            </a:extLst>
          </p:cNvPr>
          <p:cNvSpPr/>
          <p:nvPr/>
        </p:nvSpPr>
        <p:spPr>
          <a:xfrm>
            <a:off x="7030864" y="4670224"/>
            <a:ext cx="636607" cy="61345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3196A741-BFCC-96AF-D31C-2DBA4F350039}"/>
              </a:ext>
            </a:extLst>
          </p:cNvPr>
          <p:cNvSpPr/>
          <p:nvPr/>
        </p:nvSpPr>
        <p:spPr>
          <a:xfrm>
            <a:off x="8304077" y="4670224"/>
            <a:ext cx="636607" cy="61345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FDF7FC5A-FBA2-BE09-CFB7-A8A713224824}"/>
              </a:ext>
            </a:extLst>
          </p:cNvPr>
          <p:cNvSpPr/>
          <p:nvPr/>
        </p:nvSpPr>
        <p:spPr>
          <a:xfrm>
            <a:off x="8940683" y="3443308"/>
            <a:ext cx="636607" cy="61345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6E91E824-6383-668A-B39B-B6E009BFAE49}"/>
              </a:ext>
            </a:extLst>
          </p:cNvPr>
          <p:cNvSpPr/>
          <p:nvPr/>
        </p:nvSpPr>
        <p:spPr>
          <a:xfrm>
            <a:off x="8940682" y="4056766"/>
            <a:ext cx="636607" cy="61345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559B3132-9361-E139-7BC1-51618C2D969B}"/>
              </a:ext>
            </a:extLst>
          </p:cNvPr>
          <p:cNvSpPr/>
          <p:nvPr/>
        </p:nvSpPr>
        <p:spPr>
          <a:xfrm>
            <a:off x="8940682" y="4670224"/>
            <a:ext cx="636607" cy="61345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4" name="ZoneTexte 83">
            <a:extLst>
              <a:ext uri="{FF2B5EF4-FFF2-40B4-BE49-F238E27FC236}">
                <a16:creationId xmlns:a16="http://schemas.microsoft.com/office/drawing/2014/main" id="{A7E0D437-895F-884D-DA80-15A2C9022FCB}"/>
              </a:ext>
            </a:extLst>
          </p:cNvPr>
          <p:cNvSpPr txBox="1"/>
          <p:nvPr/>
        </p:nvSpPr>
        <p:spPr>
          <a:xfrm>
            <a:off x="6640638" y="3565371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</a:t>
            </a:r>
          </a:p>
        </p:txBody>
      </p:sp>
      <p:sp>
        <p:nvSpPr>
          <p:cNvPr id="85" name="ZoneTexte 84">
            <a:extLst>
              <a:ext uri="{FF2B5EF4-FFF2-40B4-BE49-F238E27FC236}">
                <a16:creationId xmlns:a16="http://schemas.microsoft.com/office/drawing/2014/main" id="{2359D568-74DF-4DE1-7C89-6B06ADADF79D}"/>
              </a:ext>
            </a:extLst>
          </p:cNvPr>
          <p:cNvSpPr txBox="1"/>
          <p:nvPr/>
        </p:nvSpPr>
        <p:spPr>
          <a:xfrm>
            <a:off x="6642009" y="417882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2</a:t>
            </a:r>
          </a:p>
        </p:txBody>
      </p:sp>
      <p:sp>
        <p:nvSpPr>
          <p:cNvPr id="86" name="ZoneTexte 85">
            <a:extLst>
              <a:ext uri="{FF2B5EF4-FFF2-40B4-BE49-F238E27FC236}">
                <a16:creationId xmlns:a16="http://schemas.microsoft.com/office/drawing/2014/main" id="{C479913F-F449-6AEA-421E-565914776DFE}"/>
              </a:ext>
            </a:extLst>
          </p:cNvPr>
          <p:cNvSpPr txBox="1"/>
          <p:nvPr/>
        </p:nvSpPr>
        <p:spPr>
          <a:xfrm>
            <a:off x="6622583" y="4792287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3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56DF02D9-742E-4A8B-457F-5357352BF58E}"/>
              </a:ext>
            </a:extLst>
          </p:cNvPr>
          <p:cNvSpPr/>
          <p:nvPr/>
        </p:nvSpPr>
        <p:spPr>
          <a:xfrm>
            <a:off x="8304077" y="4056766"/>
            <a:ext cx="636607" cy="61345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ZoneTexte 87">
                <a:extLst>
                  <a:ext uri="{FF2B5EF4-FFF2-40B4-BE49-F238E27FC236}">
                    <a16:creationId xmlns:a16="http://schemas.microsoft.com/office/drawing/2014/main" id="{852CDD58-C164-094B-4A37-71825750283F}"/>
                  </a:ext>
                </a:extLst>
              </p:cNvPr>
              <p:cNvSpPr txBox="1"/>
              <p:nvPr/>
            </p:nvSpPr>
            <p:spPr>
              <a:xfrm>
                <a:off x="9996485" y="5263122"/>
                <a:ext cx="237523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R="0"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1" i="1" u="none" strike="noStrike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fr-FR" b="1" i="1" u="none" strike="noStrike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fr-FR" b="1" i="1" u="none" strike="noStrike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𝑩</m:t>
                      </m:r>
                      <m:r>
                        <a:rPr lang="fr-FR" b="1" i="1" u="none" strike="noStrike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fr-FR" b="1" i="1" u="none" strike="noStrike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𝟐𝟓𝟓</m:t>
                      </m:r>
                    </m:oMath>
                  </m:oMathPara>
                </a14:m>
                <a:endParaRPr lang="fr-FR" b="1" i="0" u="none" strike="noStrike" dirty="0">
                  <a:solidFill>
                    <a:prstClr val="black"/>
                  </a:solidFill>
                  <a:latin typeface="FreeSans"/>
                </a:endParaRPr>
              </a:p>
            </p:txBody>
          </p:sp>
        </mc:Choice>
        <mc:Fallback xmlns="">
          <p:sp>
            <p:nvSpPr>
              <p:cNvPr id="88" name="ZoneTexte 87">
                <a:extLst>
                  <a:ext uri="{FF2B5EF4-FFF2-40B4-BE49-F238E27FC236}">
                    <a16:creationId xmlns:a16="http://schemas.microsoft.com/office/drawing/2014/main" id="{852CDD58-C164-094B-4A37-7182575028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96485" y="5263122"/>
                <a:ext cx="2375230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9" name="Rectangle 88">
            <a:extLst>
              <a:ext uri="{FF2B5EF4-FFF2-40B4-BE49-F238E27FC236}">
                <a16:creationId xmlns:a16="http://schemas.microsoft.com/office/drawing/2014/main" id="{D9E875A5-F56F-DBD3-AC34-33904A663B71}"/>
              </a:ext>
            </a:extLst>
          </p:cNvPr>
          <p:cNvSpPr/>
          <p:nvPr/>
        </p:nvSpPr>
        <p:spPr>
          <a:xfrm>
            <a:off x="6930681" y="6134100"/>
            <a:ext cx="940931" cy="426267"/>
          </a:xfrm>
          <a:prstGeom prst="rect">
            <a:avLst/>
          </a:prstGeom>
          <a:solidFill>
            <a:srgbClr val="C8643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0" name="ZoneTexte 89">
            <a:extLst>
              <a:ext uri="{FF2B5EF4-FFF2-40B4-BE49-F238E27FC236}">
                <a16:creationId xmlns:a16="http://schemas.microsoft.com/office/drawing/2014/main" id="{24373351-6361-3157-0F6E-D3F25303E458}"/>
              </a:ext>
            </a:extLst>
          </p:cNvPr>
          <p:cNvSpPr txBox="1"/>
          <p:nvPr/>
        </p:nvSpPr>
        <p:spPr>
          <a:xfrm>
            <a:off x="8011194" y="6191906"/>
            <a:ext cx="32590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/>
            <a:r>
              <a:rPr lang="en-US" dirty="0"/>
              <a:t>R=200, G=100, G=50</a:t>
            </a:r>
            <a:endParaRPr lang="fr-FR" sz="2000" b="1" i="0" u="none" strike="noStrike" dirty="0">
              <a:solidFill>
                <a:prstClr val="black"/>
              </a:solidFill>
              <a:latin typeface="FreeSans"/>
            </a:endParaRPr>
          </a:p>
        </p:txBody>
      </p:sp>
      <p:sp>
        <p:nvSpPr>
          <p:cNvPr id="91" name="ZoneTexte 90">
            <a:extLst>
              <a:ext uri="{FF2B5EF4-FFF2-40B4-BE49-F238E27FC236}">
                <a16:creationId xmlns:a16="http://schemas.microsoft.com/office/drawing/2014/main" id="{6BA94A67-61D3-3CA7-32D9-BCE9E61DAE07}"/>
              </a:ext>
            </a:extLst>
          </p:cNvPr>
          <p:cNvSpPr txBox="1"/>
          <p:nvPr/>
        </p:nvSpPr>
        <p:spPr>
          <a:xfrm>
            <a:off x="6351470" y="3070719"/>
            <a:ext cx="324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R</a:t>
            </a:r>
          </a:p>
        </p:txBody>
      </p:sp>
      <p:sp>
        <p:nvSpPr>
          <p:cNvPr id="92" name="ZoneTexte 91">
            <a:extLst>
              <a:ext uri="{FF2B5EF4-FFF2-40B4-BE49-F238E27FC236}">
                <a16:creationId xmlns:a16="http://schemas.microsoft.com/office/drawing/2014/main" id="{475B2EB4-C2B4-A954-F837-5AFAADBD0401}"/>
              </a:ext>
            </a:extLst>
          </p:cNvPr>
          <p:cNvSpPr txBox="1"/>
          <p:nvPr/>
        </p:nvSpPr>
        <p:spPr>
          <a:xfrm>
            <a:off x="7282059" y="2300524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G</a:t>
            </a:r>
          </a:p>
        </p:txBody>
      </p:sp>
      <p:sp>
        <p:nvSpPr>
          <p:cNvPr id="93" name="ZoneTexte 92">
            <a:extLst>
              <a:ext uri="{FF2B5EF4-FFF2-40B4-BE49-F238E27FC236}">
                <a16:creationId xmlns:a16="http://schemas.microsoft.com/office/drawing/2014/main" id="{2DF4A626-EF8E-9358-D6B2-487360938E91}"/>
              </a:ext>
            </a:extLst>
          </p:cNvPr>
          <p:cNvSpPr txBox="1"/>
          <p:nvPr/>
        </p:nvSpPr>
        <p:spPr>
          <a:xfrm>
            <a:off x="8184090" y="1488244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24156095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947F7D-4B6A-D808-915C-D4E23D11BD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8A85FD2-10AE-BEF2-115B-7DECDEA56C10}"/>
              </a:ext>
            </a:extLst>
          </p:cNvPr>
          <p:cNvSpPr/>
          <p:nvPr/>
        </p:nvSpPr>
        <p:spPr>
          <a:xfrm>
            <a:off x="673975" y="405113"/>
            <a:ext cx="11020314" cy="93754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1640C74-0A0A-EDD4-CB0D-677A4E0F1024}"/>
              </a:ext>
            </a:extLst>
          </p:cNvPr>
          <p:cNvSpPr txBox="1">
            <a:spLocks/>
          </p:cNvSpPr>
          <p:nvPr/>
        </p:nvSpPr>
        <p:spPr>
          <a:xfrm>
            <a:off x="907225" y="583365"/>
            <a:ext cx="8970548" cy="70142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dirty="0"/>
              <a:t>Images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D10CDC6-FF1B-7DF2-4708-E5845237972A}"/>
              </a:ext>
            </a:extLst>
          </p:cNvPr>
          <p:cNvSpPr/>
          <p:nvPr/>
        </p:nvSpPr>
        <p:spPr>
          <a:xfrm>
            <a:off x="619125" y="500258"/>
            <a:ext cx="124142" cy="74980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06FF1283-0DCA-CC85-8D24-50F25823FF5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481" y="509288"/>
            <a:ext cx="1825291" cy="749808"/>
          </a:xfrm>
          <a:prstGeom prst="rect">
            <a:avLst/>
          </a:prstGeom>
        </p:spPr>
      </p:pic>
      <p:sp>
        <p:nvSpPr>
          <p:cNvPr id="56" name="ZoneTexte 55">
            <a:extLst>
              <a:ext uri="{FF2B5EF4-FFF2-40B4-BE49-F238E27FC236}">
                <a16:creationId xmlns:a16="http://schemas.microsoft.com/office/drawing/2014/main" id="{69592498-6408-AC65-888F-8F601D6BDDC2}"/>
              </a:ext>
            </a:extLst>
          </p:cNvPr>
          <p:cNvSpPr txBox="1"/>
          <p:nvPr/>
        </p:nvSpPr>
        <p:spPr>
          <a:xfrm>
            <a:off x="933498" y="1765148"/>
            <a:ext cx="5657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i="1" dirty="0"/>
              <a:t>Traitement d’images</a:t>
            </a:r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ABE853C6-E5D6-CAC3-1104-8599B5D2B2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6493" y="2556966"/>
            <a:ext cx="2076740" cy="2067213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F56EB11F-AF76-D64D-36C8-F612FDAFF3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59488" y="2490281"/>
            <a:ext cx="2114845" cy="2133898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C454DE45-4D09-1996-A7C4-FC30BD41E5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3498" y="2556967"/>
            <a:ext cx="2076740" cy="2067213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69AA2469-8F69-F551-CB01-AC9D7A23E1FC}"/>
              </a:ext>
            </a:extLst>
          </p:cNvPr>
          <p:cNvSpPr txBox="1"/>
          <p:nvPr/>
        </p:nvSpPr>
        <p:spPr>
          <a:xfrm>
            <a:off x="323088" y="4763491"/>
            <a:ext cx="323697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Image </a:t>
            </a:r>
            <a:r>
              <a:rPr lang="fr-FR" dirty="0" err="1"/>
              <a:t>from</a:t>
            </a:r>
            <a:r>
              <a:rPr lang="fr-FR" dirty="0"/>
              <a:t> the camera</a:t>
            </a:r>
          </a:p>
          <a:p>
            <a:endParaRPr lang="fr-FR" dirty="0"/>
          </a:p>
          <a:p>
            <a:pPr marL="285750" indent="-285750">
              <a:buFontTx/>
              <a:buChar char="-"/>
            </a:pPr>
            <a:r>
              <a:rPr lang="fr-FR" b="1" dirty="0"/>
              <a:t>Noise</a:t>
            </a:r>
          </a:p>
          <a:p>
            <a:pPr marL="285750" indent="-285750">
              <a:buFontTx/>
              <a:buChar char="-"/>
            </a:pPr>
            <a:r>
              <a:rPr lang="fr-FR" dirty="0"/>
              <a:t>Bad </a:t>
            </a:r>
            <a:r>
              <a:rPr lang="fr-FR" dirty="0" err="1"/>
              <a:t>contrast</a:t>
            </a:r>
            <a:endParaRPr lang="fr-FR" dirty="0"/>
          </a:p>
          <a:p>
            <a:pPr marL="285750" indent="-285750">
              <a:buFontTx/>
              <a:buChar char="-"/>
            </a:pPr>
            <a:r>
              <a:rPr lang="fr-FR" dirty="0" err="1"/>
              <a:t>Inhomogeneous</a:t>
            </a:r>
            <a:r>
              <a:rPr lang="fr-FR" dirty="0"/>
              <a:t> </a:t>
            </a:r>
            <a:r>
              <a:rPr lang="fr-FR" dirty="0" err="1"/>
              <a:t>Lighting</a:t>
            </a:r>
            <a:endParaRPr lang="fr-FR" dirty="0"/>
          </a:p>
          <a:p>
            <a:pPr marL="285750" indent="-285750">
              <a:buFontTx/>
              <a:buChar char="-"/>
            </a:pPr>
            <a:r>
              <a:rPr lang="fr-FR" dirty="0"/>
              <a:t>…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DCF42547-5216-067F-C3B0-05E8C538865D}"/>
              </a:ext>
            </a:extLst>
          </p:cNvPr>
          <p:cNvSpPr txBox="1"/>
          <p:nvPr/>
        </p:nvSpPr>
        <p:spPr>
          <a:xfrm>
            <a:off x="8631936" y="4763491"/>
            <a:ext cx="323697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Desired</a:t>
            </a:r>
            <a:r>
              <a:rPr lang="fr-FR" dirty="0"/>
              <a:t> image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objects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b="1" dirty="0" err="1"/>
              <a:t>well-defined</a:t>
            </a:r>
            <a:r>
              <a:rPr lang="fr-FR" b="1" dirty="0"/>
              <a:t> contours</a:t>
            </a:r>
          </a:p>
          <a:p>
            <a:endParaRPr lang="fr-FR" b="1" dirty="0"/>
          </a:p>
          <a:p>
            <a:pPr marL="285750" indent="-285750">
              <a:buFontTx/>
              <a:buChar char="-"/>
            </a:pPr>
            <a:r>
              <a:rPr lang="fr-FR" dirty="0" err="1"/>
              <a:t>Homogeneous</a:t>
            </a:r>
            <a:r>
              <a:rPr lang="fr-FR" dirty="0"/>
              <a:t> zones</a:t>
            </a:r>
          </a:p>
          <a:p>
            <a:pPr marL="285750" indent="-285750">
              <a:buFontTx/>
              <a:buChar char="-"/>
            </a:pPr>
            <a:r>
              <a:rPr lang="fr-FR" dirty="0"/>
              <a:t>Transition zones</a:t>
            </a:r>
          </a:p>
          <a:p>
            <a:pPr marL="285750" indent="-285750">
              <a:buFontTx/>
              <a:buChar char="-"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913389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6D8F5C-942E-34E1-1270-0A090EAA46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7C18B3B-4BED-E635-2A8A-7D0B1FE9ACB1}"/>
              </a:ext>
            </a:extLst>
          </p:cNvPr>
          <p:cNvSpPr/>
          <p:nvPr/>
        </p:nvSpPr>
        <p:spPr>
          <a:xfrm>
            <a:off x="673975" y="405113"/>
            <a:ext cx="11020314" cy="93754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DC89B0CA-EFAD-9CAD-6D64-0231F24B0AA6}"/>
              </a:ext>
            </a:extLst>
          </p:cNvPr>
          <p:cNvSpPr txBox="1">
            <a:spLocks/>
          </p:cNvSpPr>
          <p:nvPr/>
        </p:nvSpPr>
        <p:spPr>
          <a:xfrm>
            <a:off x="907225" y="583365"/>
            <a:ext cx="8970548" cy="70142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dirty="0"/>
              <a:t>Images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6C09B69-52AE-4BB4-444E-63978F7CA0E2}"/>
              </a:ext>
            </a:extLst>
          </p:cNvPr>
          <p:cNvSpPr/>
          <p:nvPr/>
        </p:nvSpPr>
        <p:spPr>
          <a:xfrm>
            <a:off x="619125" y="500258"/>
            <a:ext cx="124142" cy="74980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1A260079-0028-F7A9-ECF9-D3D732E82DA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481" y="509288"/>
            <a:ext cx="1825291" cy="749808"/>
          </a:xfrm>
          <a:prstGeom prst="rect">
            <a:avLst/>
          </a:prstGeom>
        </p:spPr>
      </p:pic>
      <p:sp>
        <p:nvSpPr>
          <p:cNvPr id="56" name="ZoneTexte 55">
            <a:extLst>
              <a:ext uri="{FF2B5EF4-FFF2-40B4-BE49-F238E27FC236}">
                <a16:creationId xmlns:a16="http://schemas.microsoft.com/office/drawing/2014/main" id="{FA332DB3-2428-34CB-B2D8-6052BF70AB03}"/>
              </a:ext>
            </a:extLst>
          </p:cNvPr>
          <p:cNvSpPr txBox="1"/>
          <p:nvPr/>
        </p:nvSpPr>
        <p:spPr>
          <a:xfrm>
            <a:off x="933498" y="1765148"/>
            <a:ext cx="5657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i="1" dirty="0"/>
              <a:t>Traitement d’images</a:t>
            </a:r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D253A9E-6CA0-7E27-1EB9-0ECFB9E5F9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3664" y="2332943"/>
            <a:ext cx="7814109" cy="1709070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5F5CDC64-D096-2520-D93C-FD3359F4B4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6739" y="4375731"/>
            <a:ext cx="5487033" cy="2247839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FCD56206-64D0-DCE5-9781-B726F582FE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0911" y="4166894"/>
            <a:ext cx="3071633" cy="1435974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5F213471-94C7-2332-7781-E7728138D3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3354" y="5510258"/>
            <a:ext cx="2846745" cy="1255131"/>
          </a:xfrm>
          <a:prstGeom prst="rect">
            <a:avLst/>
          </a:prstGeom>
        </p:spPr>
      </p:pic>
      <p:pic>
        <p:nvPicPr>
          <p:cNvPr id="17" name="Picture 6">
            <a:extLst>
              <a:ext uri="{FF2B5EF4-FFF2-40B4-BE49-F238E27FC236}">
                <a16:creationId xmlns:a16="http://schemas.microsoft.com/office/drawing/2014/main" id="{C03A0FE2-F388-2748-7D5B-89BB923DC1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5412" y="2693262"/>
            <a:ext cx="748742" cy="988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82353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FD3B330-23D2-E68A-2EC1-AE8EBEEFE1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E30C3CF-34D5-352E-60FA-110A5D251D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5E9FA2-8916-1E18-65B0-DB93A4A613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669" r="-1" b="426"/>
          <a:stretch/>
        </p:blipFill>
        <p:spPr>
          <a:xfrm>
            <a:off x="-2" y="10"/>
            <a:ext cx="86685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5FF5E47-59AC-2FD1-9A9D-DE4BB2769B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788244" y="0"/>
            <a:ext cx="940375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0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F834D53-4325-86D9-6189-EE2A8D6235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48600" y="1122363"/>
            <a:ext cx="4023360" cy="3204134"/>
          </a:xfrm>
        </p:spPr>
        <p:txBody>
          <a:bodyPr anchor="b">
            <a:normAutofit fontScale="90000"/>
          </a:bodyPr>
          <a:lstStyle/>
          <a:p>
            <a:br>
              <a:rPr lang="fr-FR" sz="4800" dirty="0">
                <a:latin typeface="Bahnschrift SemiBold" panose="020B0502040204020203" pitchFamily="34" charset="0"/>
              </a:rPr>
            </a:br>
            <a:r>
              <a:rPr lang="fr-FR" sz="4800" dirty="0">
                <a:latin typeface="Bahnschrift SemiBold" panose="020B0502040204020203" pitchFamily="34" charset="0"/>
              </a:rPr>
              <a:t>UE Interfaçage Numérique</a:t>
            </a:r>
            <a:br>
              <a:rPr lang="fr-FR" sz="4800" dirty="0">
                <a:latin typeface="Bahnschrift SemiBold" panose="020B0502040204020203" pitchFamily="34" charset="0"/>
              </a:rPr>
            </a:br>
            <a:br>
              <a:rPr lang="fr-FR" sz="4800" dirty="0">
                <a:latin typeface="Bahnschrift SemiBold" panose="020B0502040204020203" pitchFamily="34" charset="0"/>
              </a:rPr>
            </a:br>
            <a:r>
              <a:rPr lang="fr-FR" sz="4800" dirty="0">
                <a:latin typeface="Bahnschrift SemiBold" panose="020B0502040204020203" pitchFamily="34" charset="0"/>
              </a:rPr>
              <a:t>Déroulement et sujets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8570DB70-F17A-85F6-305A-E9734E2B2A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48600" y="4872922"/>
            <a:ext cx="4023360" cy="1208141"/>
          </a:xfrm>
        </p:spPr>
        <p:txBody>
          <a:bodyPr>
            <a:normAutofit/>
          </a:bodyPr>
          <a:lstStyle/>
          <a:p>
            <a:r>
              <a:rPr lang="fr-FR" sz="2000" dirty="0" err="1">
                <a:latin typeface="Bahnschrift Light" panose="020B0502040204020203" pitchFamily="34" charset="0"/>
              </a:rPr>
              <a:t>IntNum</a:t>
            </a:r>
            <a:r>
              <a:rPr lang="fr-FR" sz="2000" dirty="0">
                <a:latin typeface="Bahnschrift Light" panose="020B0502040204020203" pitchFamily="34" charset="0"/>
              </a:rPr>
              <a:t> / Semestre 6 </a:t>
            </a:r>
            <a:br>
              <a:rPr lang="fr-FR" sz="2000" dirty="0">
                <a:latin typeface="Bahnschrift Light" panose="020B0502040204020203" pitchFamily="34" charset="0"/>
              </a:rPr>
            </a:br>
            <a:r>
              <a:rPr lang="fr-FR" sz="2000" dirty="0">
                <a:latin typeface="Bahnschrift Light" panose="020B0502040204020203" pitchFamily="34" charset="0"/>
              </a:rPr>
              <a:t>Institut d’Optique</a:t>
            </a:r>
          </a:p>
        </p:txBody>
      </p:sp>
      <p:sp>
        <p:nvSpPr>
          <p:cNvPr id="32" name="Rectangle 12">
            <a:extLst>
              <a:ext uri="{FF2B5EF4-FFF2-40B4-BE49-F238E27FC236}">
                <a16:creationId xmlns:a16="http://schemas.microsoft.com/office/drawing/2014/main" id="{00EB8D42-C1F9-E470-5857-63F21BE24F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ctangle 14">
            <a:extLst>
              <a:ext uri="{FF2B5EF4-FFF2-40B4-BE49-F238E27FC236}">
                <a16:creationId xmlns:a16="http://schemas.microsoft.com/office/drawing/2014/main" id="{03CC6C3D-118F-CAC9-28E3-F185B5407D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Image 5" descr="Une image contenant texte&#10;&#10;Description générée automatiquement">
            <a:extLst>
              <a:ext uri="{FF2B5EF4-FFF2-40B4-BE49-F238E27FC236}">
                <a16:creationId xmlns:a16="http://schemas.microsoft.com/office/drawing/2014/main" id="{C4B1171D-5379-B20D-96F2-005F276FAF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033" y="195172"/>
            <a:ext cx="2452178" cy="1007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4355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9EEE2CD-304C-7206-E015-F52A5695E8DF}"/>
              </a:ext>
            </a:extLst>
          </p:cNvPr>
          <p:cNvSpPr/>
          <p:nvPr/>
        </p:nvSpPr>
        <p:spPr>
          <a:xfrm>
            <a:off x="673975" y="405113"/>
            <a:ext cx="11020314" cy="93754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7F71108-8121-4CC2-3ED6-50ABC11E79C5}"/>
              </a:ext>
            </a:extLst>
          </p:cNvPr>
          <p:cNvSpPr txBox="1">
            <a:spLocks/>
          </p:cNvSpPr>
          <p:nvPr/>
        </p:nvSpPr>
        <p:spPr>
          <a:xfrm>
            <a:off x="907225" y="583365"/>
            <a:ext cx="8970548" cy="70142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dirty="0"/>
              <a:t>Interfaçage Numérique / </a:t>
            </a:r>
            <a:r>
              <a:rPr lang="fr-FR" sz="2400" dirty="0"/>
              <a:t>S6-FISE</a:t>
            </a:r>
            <a:endParaRPr lang="fr-FR" sz="40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7ACAFF-7D28-E79D-9EB4-4FEEF5BB9613}"/>
              </a:ext>
            </a:extLst>
          </p:cNvPr>
          <p:cNvSpPr/>
          <p:nvPr/>
        </p:nvSpPr>
        <p:spPr>
          <a:xfrm>
            <a:off x="619125" y="500258"/>
            <a:ext cx="124142" cy="74980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9BFF7F1D-2708-E366-DB38-F68C1FBD99D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481" y="509288"/>
            <a:ext cx="1825291" cy="749808"/>
          </a:xfrm>
          <a:prstGeom prst="rect">
            <a:avLst/>
          </a:prstGeom>
        </p:spPr>
      </p:pic>
      <p:pic>
        <p:nvPicPr>
          <p:cNvPr id="35" name="Image 34" descr="Une image contenant jouet, roue, circuit">
            <a:extLst>
              <a:ext uri="{FF2B5EF4-FFF2-40B4-BE49-F238E27FC236}">
                <a16:creationId xmlns:a16="http://schemas.microsoft.com/office/drawing/2014/main" id="{E6B54242-8585-0DD6-F856-3F510C8D61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0925" y="4201004"/>
            <a:ext cx="3907663" cy="1984360"/>
          </a:xfrm>
          <a:prstGeom prst="rect">
            <a:avLst/>
          </a:prstGeom>
        </p:spPr>
      </p:pic>
      <p:pic>
        <p:nvPicPr>
          <p:cNvPr id="36" name="Image 35">
            <a:extLst>
              <a:ext uri="{FF2B5EF4-FFF2-40B4-BE49-F238E27FC236}">
                <a16:creationId xmlns:a16="http://schemas.microsoft.com/office/drawing/2014/main" id="{082314C9-0368-75F9-961E-3028FE9F63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30376" y="3524505"/>
            <a:ext cx="1352998" cy="1352998"/>
          </a:xfrm>
          <a:prstGeom prst="rect">
            <a:avLst/>
          </a:prstGeom>
        </p:spPr>
      </p:pic>
      <p:pic>
        <p:nvPicPr>
          <p:cNvPr id="37" name="Image 36">
            <a:extLst>
              <a:ext uri="{FF2B5EF4-FFF2-40B4-BE49-F238E27FC236}">
                <a16:creationId xmlns:a16="http://schemas.microsoft.com/office/drawing/2014/main" id="{6BFD34D8-BD14-6658-0EBF-514A4DD914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6604" y="1584487"/>
            <a:ext cx="2761298" cy="2585177"/>
          </a:xfrm>
          <a:prstGeom prst="rect">
            <a:avLst/>
          </a:prstGeom>
        </p:spPr>
      </p:pic>
      <p:sp>
        <p:nvSpPr>
          <p:cNvPr id="38" name="ZoneTexte 37">
            <a:extLst>
              <a:ext uri="{FF2B5EF4-FFF2-40B4-BE49-F238E27FC236}">
                <a16:creationId xmlns:a16="http://schemas.microsoft.com/office/drawing/2014/main" id="{CCA36E74-1627-A145-FE47-FBD4344815D8}"/>
              </a:ext>
            </a:extLst>
          </p:cNvPr>
          <p:cNvSpPr txBox="1"/>
          <p:nvPr/>
        </p:nvSpPr>
        <p:spPr>
          <a:xfrm>
            <a:off x="5114099" y="1655033"/>
            <a:ext cx="603243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/>
              <a:t>Génération de photons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/>
              <a:t>Conception optique / « Fabrication d’images »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/>
              <a:t>Acquisition de données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/>
              <a:t>Traitement des informations</a:t>
            </a:r>
          </a:p>
        </p:txBody>
      </p:sp>
      <p:pic>
        <p:nvPicPr>
          <p:cNvPr id="39" name="Image 38">
            <a:extLst>
              <a:ext uri="{FF2B5EF4-FFF2-40B4-BE49-F238E27FC236}">
                <a16:creationId xmlns:a16="http://schemas.microsoft.com/office/drawing/2014/main" id="{8AC4BEE5-D1D4-3AC2-562B-2B192D8F75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5547" y="4877503"/>
            <a:ext cx="4118621" cy="1758603"/>
          </a:xfrm>
          <a:prstGeom prst="rect">
            <a:avLst/>
          </a:prstGeom>
        </p:spPr>
      </p:pic>
      <p:sp>
        <p:nvSpPr>
          <p:cNvPr id="40" name="ZoneTexte 39">
            <a:extLst>
              <a:ext uri="{FF2B5EF4-FFF2-40B4-BE49-F238E27FC236}">
                <a16:creationId xmlns:a16="http://schemas.microsoft.com/office/drawing/2014/main" id="{BA6E381D-5B4B-DEA0-A58D-CC23AE4DF637}"/>
              </a:ext>
            </a:extLst>
          </p:cNvPr>
          <p:cNvSpPr txBox="1"/>
          <p:nvPr/>
        </p:nvSpPr>
        <p:spPr>
          <a:xfrm>
            <a:off x="375547" y="6550223"/>
            <a:ext cx="464973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/>
            <a:r>
              <a:rPr lang="fr-FR" sz="700" b="0" i="0" u="none" strike="noStrike" dirty="0">
                <a:solidFill>
                  <a:prstClr val="black"/>
                </a:solidFill>
                <a:latin typeface="Liberation Sans" panose="020B0604020202020204" pitchFamily="34" charset="0"/>
              </a:rPr>
              <a:t>Dong, Jing-Tao &amp; lu, </a:t>
            </a:r>
            <a:r>
              <a:rPr lang="fr-FR" sz="700" b="0" i="0" u="none" strike="noStrike" dirty="0" err="1">
                <a:solidFill>
                  <a:prstClr val="black"/>
                </a:solidFill>
                <a:latin typeface="Liberation Sans" panose="020B0604020202020204" pitchFamily="34" charset="0"/>
              </a:rPr>
              <a:t>rs</a:t>
            </a:r>
            <a:r>
              <a:rPr lang="fr-FR" sz="700" b="0" i="0" u="none" strike="noStrike" dirty="0">
                <a:solidFill>
                  <a:prstClr val="black"/>
                </a:solidFill>
                <a:latin typeface="Liberation Sans" panose="020B0604020202020204" pitchFamily="34" charset="0"/>
              </a:rPr>
              <a:t> &amp; Shi, Yan-</a:t>
            </a:r>
            <a:r>
              <a:rPr lang="fr-FR" sz="700" b="0" i="0" u="none" strike="noStrike" dirty="0" err="1">
                <a:solidFill>
                  <a:prstClr val="black"/>
                </a:solidFill>
                <a:latin typeface="Liberation Sans" panose="020B0604020202020204" pitchFamily="34" charset="0"/>
              </a:rPr>
              <a:t>Qiong</a:t>
            </a:r>
            <a:r>
              <a:rPr lang="fr-FR" sz="700" b="0" i="0" u="none" strike="noStrike" dirty="0">
                <a:solidFill>
                  <a:prstClr val="black"/>
                </a:solidFill>
                <a:latin typeface="Liberation Sans" panose="020B0604020202020204" pitchFamily="34" charset="0"/>
              </a:rPr>
              <a:t> &amp; Xia, Rui-Xue &amp; Li, Qi &amp; Xu, Yan. (2011). Optical design of </a:t>
            </a:r>
            <a:r>
              <a:rPr lang="fr-FR" sz="700" b="0" i="0" u="none" strike="noStrike" dirty="0" err="1">
                <a:solidFill>
                  <a:prstClr val="black"/>
                </a:solidFill>
                <a:latin typeface="Liberation Sans" panose="020B0604020202020204" pitchFamily="34" charset="0"/>
              </a:rPr>
              <a:t>color</a:t>
            </a:r>
            <a:r>
              <a:rPr lang="fr-FR" sz="700" b="0" i="0" u="none" strike="noStrike" dirty="0">
                <a:solidFill>
                  <a:prstClr val="black"/>
                </a:solidFill>
                <a:latin typeface="Liberation Sans" panose="020B0604020202020204" pitchFamily="34" charset="0"/>
              </a:rPr>
              <a:t> light-</a:t>
            </a:r>
            <a:r>
              <a:rPr lang="fr-FR" sz="700" b="0" i="0" u="none" strike="noStrike" dirty="0" err="1">
                <a:solidFill>
                  <a:prstClr val="black"/>
                </a:solidFill>
                <a:latin typeface="Liberation Sans" panose="020B0604020202020204" pitchFamily="34" charset="0"/>
              </a:rPr>
              <a:t>emitting</a:t>
            </a:r>
            <a:r>
              <a:rPr lang="fr-FR" sz="700" b="0" i="0" u="none" strike="noStrike" dirty="0">
                <a:solidFill>
                  <a:prstClr val="black"/>
                </a:solidFill>
                <a:latin typeface="Liberation Sans" panose="020B0604020202020204" pitchFamily="34" charset="0"/>
              </a:rPr>
              <a:t> diode ring light for machine vision inspection. Optical Engineering - OPT ENG. 50. 10.1117/1.3567053. </a:t>
            </a:r>
            <a:endParaRPr lang="fr-FR" sz="1000" b="0" i="0" u="none" strike="noStrike" dirty="0">
              <a:solidFill>
                <a:prstClr val="black"/>
              </a:solidFill>
              <a:latin typeface="FreeSans"/>
            </a:endParaRPr>
          </a:p>
        </p:txBody>
      </p:sp>
      <p:pic>
        <p:nvPicPr>
          <p:cNvPr id="41" name="Picture 2">
            <a:extLst>
              <a:ext uri="{FF2B5EF4-FFF2-40B4-BE49-F238E27FC236}">
                <a16:creationId xmlns:a16="http://schemas.microsoft.com/office/drawing/2014/main" id="{D439E573-6480-BB18-DF71-8C78A3AA36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5237" y="4257520"/>
            <a:ext cx="2337262" cy="2234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Image 41" descr="Une image contenant texte&#10;&#10;Description générée automatiquement">
            <a:extLst>
              <a:ext uri="{FF2B5EF4-FFF2-40B4-BE49-F238E27FC236}">
                <a16:creationId xmlns:a16="http://schemas.microsoft.com/office/drawing/2014/main" id="{1CBD5571-7C8E-B1E7-63B2-EAFE6F114DB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6795" y="4740532"/>
            <a:ext cx="1608178" cy="1883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3052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B32924-F071-1F21-3290-D69DD6679D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FE3C204-1C0A-3EE5-DBF7-DA2B64CF0C85}"/>
              </a:ext>
            </a:extLst>
          </p:cNvPr>
          <p:cNvSpPr/>
          <p:nvPr/>
        </p:nvSpPr>
        <p:spPr>
          <a:xfrm>
            <a:off x="673975" y="405113"/>
            <a:ext cx="11020314" cy="93754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A018362-947E-5707-447D-A3B2B4A3CCD1}"/>
              </a:ext>
            </a:extLst>
          </p:cNvPr>
          <p:cNvSpPr txBox="1">
            <a:spLocks/>
          </p:cNvSpPr>
          <p:nvPr/>
        </p:nvSpPr>
        <p:spPr>
          <a:xfrm>
            <a:off x="907225" y="583365"/>
            <a:ext cx="8970548" cy="70142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dirty="0"/>
              <a:t>Interfaçage Numérique / </a:t>
            </a:r>
            <a:r>
              <a:rPr lang="fr-FR" sz="2400" dirty="0"/>
              <a:t>S6-FISE</a:t>
            </a:r>
            <a:endParaRPr lang="fr-FR" sz="40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4D8C6C5-70CB-5888-31D3-4307523E0BAF}"/>
              </a:ext>
            </a:extLst>
          </p:cNvPr>
          <p:cNvSpPr/>
          <p:nvPr/>
        </p:nvSpPr>
        <p:spPr>
          <a:xfrm>
            <a:off x="619125" y="500258"/>
            <a:ext cx="124142" cy="74980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3393F0F2-F522-0901-4279-DBB5B5D1B2F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481" y="509288"/>
            <a:ext cx="1825291" cy="749808"/>
          </a:xfrm>
          <a:prstGeom prst="rect">
            <a:avLst/>
          </a:prstGeom>
        </p:spPr>
      </p:pic>
      <p:sp>
        <p:nvSpPr>
          <p:cNvPr id="12" name="Flèche : pentagone 11">
            <a:extLst>
              <a:ext uri="{FF2B5EF4-FFF2-40B4-BE49-F238E27FC236}">
                <a16:creationId xmlns:a16="http://schemas.microsoft.com/office/drawing/2014/main" id="{9786D464-05E6-9110-CA08-6472A9693C79}"/>
              </a:ext>
            </a:extLst>
          </p:cNvPr>
          <p:cNvSpPr/>
          <p:nvPr/>
        </p:nvSpPr>
        <p:spPr>
          <a:xfrm>
            <a:off x="9008724" y="2691044"/>
            <a:ext cx="2561364" cy="369332"/>
          </a:xfrm>
          <a:prstGeom prst="homePlat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/>
              <a:t>4 séances de TD</a:t>
            </a:r>
          </a:p>
        </p:txBody>
      </p:sp>
      <p:sp>
        <p:nvSpPr>
          <p:cNvPr id="13" name="Flèche : pentagone 12">
            <a:extLst>
              <a:ext uri="{FF2B5EF4-FFF2-40B4-BE49-F238E27FC236}">
                <a16:creationId xmlns:a16="http://schemas.microsoft.com/office/drawing/2014/main" id="{8D58DD9B-2E8D-5A2E-D69A-42AA157882A1}"/>
              </a:ext>
            </a:extLst>
          </p:cNvPr>
          <p:cNvSpPr/>
          <p:nvPr/>
        </p:nvSpPr>
        <p:spPr>
          <a:xfrm>
            <a:off x="9008724" y="3941959"/>
            <a:ext cx="2561364" cy="369332"/>
          </a:xfrm>
          <a:prstGeom prst="homePlat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2 séances de TD Machine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138F45E4-760A-7A56-E446-05AEAF4386B6}"/>
              </a:ext>
            </a:extLst>
          </p:cNvPr>
          <p:cNvSpPr txBox="1"/>
          <p:nvPr/>
        </p:nvSpPr>
        <p:spPr>
          <a:xfrm>
            <a:off x="9458592" y="4552607"/>
            <a:ext cx="1938193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050" dirty="0"/>
              <a:t>Découverte de Matlab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0185C57-804B-82D7-6D20-4FC86F3B4C7D}"/>
              </a:ext>
            </a:extLst>
          </p:cNvPr>
          <p:cNvSpPr/>
          <p:nvPr/>
        </p:nvSpPr>
        <p:spPr>
          <a:xfrm>
            <a:off x="9280277" y="4552607"/>
            <a:ext cx="149912" cy="25391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6" name="Flèche : pentagone 15">
            <a:extLst>
              <a:ext uri="{FF2B5EF4-FFF2-40B4-BE49-F238E27FC236}">
                <a16:creationId xmlns:a16="http://schemas.microsoft.com/office/drawing/2014/main" id="{31C279FC-2EBF-51AB-54A2-F9D82B12D699}"/>
              </a:ext>
            </a:extLst>
          </p:cNvPr>
          <p:cNvSpPr/>
          <p:nvPr/>
        </p:nvSpPr>
        <p:spPr>
          <a:xfrm>
            <a:off x="9008724" y="1940503"/>
            <a:ext cx="2561364" cy="369332"/>
          </a:xfrm>
          <a:prstGeom prst="homePlate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/>
              <a:t>8 séances de TP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96ABF0EA-9C12-5888-F868-72558DE31AC4}"/>
              </a:ext>
            </a:extLst>
          </p:cNvPr>
          <p:cNvSpPr txBox="1"/>
          <p:nvPr/>
        </p:nvSpPr>
        <p:spPr>
          <a:xfrm>
            <a:off x="9320309" y="2316780"/>
            <a:ext cx="193819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/>
              <a:t>4h30 / en binôme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F5681A3E-DF9C-3EE9-7FDB-197BB53667EE}"/>
              </a:ext>
            </a:extLst>
          </p:cNvPr>
          <p:cNvSpPr txBox="1"/>
          <p:nvPr/>
        </p:nvSpPr>
        <p:spPr>
          <a:xfrm>
            <a:off x="9320308" y="3103256"/>
            <a:ext cx="193819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/>
              <a:t>1h30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D9B3B47E-06C7-866B-2652-DBAD11DFEC48}"/>
              </a:ext>
            </a:extLst>
          </p:cNvPr>
          <p:cNvSpPr txBox="1"/>
          <p:nvPr/>
        </p:nvSpPr>
        <p:spPr>
          <a:xfrm>
            <a:off x="9320308" y="4311291"/>
            <a:ext cx="193819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/>
              <a:t>1h30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CA308259-D77F-7DAA-3C8A-6580B0A7D516}"/>
              </a:ext>
            </a:extLst>
          </p:cNvPr>
          <p:cNvSpPr txBox="1"/>
          <p:nvPr/>
        </p:nvSpPr>
        <p:spPr>
          <a:xfrm>
            <a:off x="933498" y="1765148"/>
            <a:ext cx="478150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i="1" dirty="0"/>
              <a:t>Volume horaire de 46,5h </a:t>
            </a:r>
            <a:r>
              <a:rPr lang="fr-FR" dirty="0"/>
              <a:t>pour </a:t>
            </a:r>
            <a:r>
              <a:rPr lang="fr-FR" b="1" dirty="0"/>
              <a:t>5 ECTS</a:t>
            </a:r>
            <a:r>
              <a:rPr lang="fr-FR" dirty="0"/>
              <a:t> </a:t>
            </a:r>
            <a:br>
              <a:rPr lang="fr-FR" dirty="0"/>
            </a:br>
            <a:r>
              <a:rPr lang="fr-FR" sz="1400" dirty="0"/>
              <a:t>(</a:t>
            </a:r>
            <a:r>
              <a:rPr lang="fr-FR" sz="1400" i="1" dirty="0" err="1"/>
              <a:t>European</a:t>
            </a:r>
            <a:r>
              <a:rPr lang="fr-FR" sz="1400" i="1" dirty="0"/>
              <a:t> </a:t>
            </a:r>
            <a:r>
              <a:rPr lang="fr-FR" sz="1400" i="1" dirty="0" err="1"/>
              <a:t>Credit</a:t>
            </a:r>
            <a:r>
              <a:rPr lang="fr-FR" sz="1400" i="1" dirty="0"/>
              <a:t> Transfer and Accumulation System</a:t>
            </a:r>
            <a:r>
              <a:rPr lang="fr-FR" sz="1400" dirty="0"/>
              <a:t>) </a:t>
            </a:r>
            <a:endParaRPr lang="fr-FR" dirty="0"/>
          </a:p>
        </p:txBody>
      </p:sp>
      <p:sp>
        <p:nvSpPr>
          <p:cNvPr id="26" name="Rectangle : coins arrondis 25">
            <a:extLst>
              <a:ext uri="{FF2B5EF4-FFF2-40B4-BE49-F238E27FC236}">
                <a16:creationId xmlns:a16="http://schemas.microsoft.com/office/drawing/2014/main" id="{FD8C3C3A-8B91-20AB-A2CB-5176480E0391}"/>
              </a:ext>
            </a:extLst>
          </p:cNvPr>
          <p:cNvSpPr/>
          <p:nvPr/>
        </p:nvSpPr>
        <p:spPr>
          <a:xfrm>
            <a:off x="5715000" y="1832187"/>
            <a:ext cx="1481328" cy="369332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/>
              <a:t>16 % du S6</a:t>
            </a:r>
          </a:p>
        </p:txBody>
      </p:sp>
      <p:sp>
        <p:nvSpPr>
          <p:cNvPr id="32" name="Rectangle : coins arrondis 31">
            <a:extLst>
              <a:ext uri="{FF2B5EF4-FFF2-40B4-BE49-F238E27FC236}">
                <a16:creationId xmlns:a16="http://schemas.microsoft.com/office/drawing/2014/main" id="{790E447D-47F8-B194-64EF-1E3CF31A9063}"/>
              </a:ext>
            </a:extLst>
          </p:cNvPr>
          <p:cNvSpPr/>
          <p:nvPr/>
        </p:nvSpPr>
        <p:spPr>
          <a:xfrm>
            <a:off x="9008722" y="5308661"/>
            <a:ext cx="2561364" cy="1144226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/>
              <a:t>Responsables</a:t>
            </a:r>
          </a:p>
          <a:p>
            <a:pPr algn="ctr"/>
            <a:endParaRPr lang="fr-FR" sz="1200" b="1" dirty="0"/>
          </a:p>
          <a:p>
            <a:pPr algn="ctr"/>
            <a:r>
              <a:rPr lang="fr-FR" sz="1600" dirty="0"/>
              <a:t>Fabienne BERNARD</a:t>
            </a:r>
          </a:p>
          <a:p>
            <a:pPr algn="ctr"/>
            <a:r>
              <a:rPr lang="fr-FR" sz="1600" dirty="0"/>
              <a:t>Julien VILLEMEJANE</a:t>
            </a:r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4DE6A350-804D-3788-D9EE-5295BA46E3A9}"/>
              </a:ext>
            </a:extLst>
          </p:cNvPr>
          <p:cNvSpPr/>
          <p:nvPr/>
        </p:nvSpPr>
        <p:spPr>
          <a:xfrm>
            <a:off x="1437588" y="4552608"/>
            <a:ext cx="4501954" cy="1520934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Comment </a:t>
            </a:r>
            <a:r>
              <a:rPr lang="fr-FR" b="1" dirty="0"/>
              <a:t>acquérir une image </a:t>
            </a:r>
            <a:r>
              <a:rPr lang="fr-FR" dirty="0"/>
              <a:t>numérique exploitable ?</a:t>
            </a:r>
          </a:p>
          <a:p>
            <a:pPr algn="ctr"/>
            <a:endParaRPr lang="fr-FR" dirty="0"/>
          </a:p>
          <a:p>
            <a:pPr algn="ctr"/>
            <a:r>
              <a:rPr lang="fr-FR" dirty="0"/>
              <a:t>Comment </a:t>
            </a:r>
            <a:r>
              <a:rPr lang="fr-FR" b="1" dirty="0"/>
              <a:t>préparer une image </a:t>
            </a:r>
            <a:r>
              <a:rPr lang="fr-FR" dirty="0"/>
              <a:t>numérique pour un traitement ?</a:t>
            </a:r>
            <a:endParaRPr lang="fr-FR" sz="2400" dirty="0"/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291B995C-C77A-4FCB-1ECA-76B75839235E}"/>
              </a:ext>
            </a:extLst>
          </p:cNvPr>
          <p:cNvSpPr/>
          <p:nvPr/>
        </p:nvSpPr>
        <p:spPr>
          <a:xfrm>
            <a:off x="1434166" y="3039725"/>
            <a:ext cx="4505376" cy="1192310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Comment </a:t>
            </a:r>
            <a:r>
              <a:rPr lang="fr-FR" b="1" dirty="0"/>
              <a:t>contrôler / piloter un système </a:t>
            </a:r>
            <a:r>
              <a:rPr lang="fr-FR" dirty="0"/>
              <a:t>pour :</a:t>
            </a:r>
          </a:p>
          <a:p>
            <a:pPr marL="342900" indent="-342900" algn="ctr">
              <a:buFontTx/>
              <a:buChar char="-"/>
            </a:pPr>
            <a:r>
              <a:rPr lang="fr-FR" dirty="0"/>
              <a:t>Le rendre autonome ?</a:t>
            </a:r>
          </a:p>
          <a:p>
            <a:pPr marL="342900" indent="-342900" algn="ctr">
              <a:buFontTx/>
              <a:buChar char="-"/>
            </a:pPr>
            <a:r>
              <a:rPr lang="fr-FR" dirty="0"/>
              <a:t>Acquérir des données ?</a:t>
            </a:r>
            <a:endParaRPr lang="fr-FR" sz="2400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FF70F3B0-C291-96B3-473B-F8B26787F7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6069" y="4564783"/>
            <a:ext cx="1352998" cy="1352998"/>
          </a:xfrm>
          <a:prstGeom prst="rect">
            <a:avLst/>
          </a:prstGeom>
        </p:spPr>
      </p:pic>
      <p:pic>
        <p:nvPicPr>
          <p:cNvPr id="10" name="Image 9" descr="Une image contenant roue, Pièce auto, pneu, Véhicule de jouet&#10;&#10;Description générée automatiquement">
            <a:extLst>
              <a:ext uri="{FF2B5EF4-FFF2-40B4-BE49-F238E27FC236}">
                <a16:creationId xmlns:a16="http://schemas.microsoft.com/office/drawing/2014/main" id="{D0F5C0C5-FED7-C916-1065-A047B5E651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3787" y="3114130"/>
            <a:ext cx="1352999" cy="1074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5193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9EEE2CD-304C-7206-E015-F52A5695E8DF}"/>
              </a:ext>
            </a:extLst>
          </p:cNvPr>
          <p:cNvSpPr/>
          <p:nvPr/>
        </p:nvSpPr>
        <p:spPr>
          <a:xfrm>
            <a:off x="673975" y="405113"/>
            <a:ext cx="11020314" cy="93754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7F71108-8121-4CC2-3ED6-50ABC11E79C5}"/>
              </a:ext>
            </a:extLst>
          </p:cNvPr>
          <p:cNvSpPr txBox="1">
            <a:spLocks/>
          </p:cNvSpPr>
          <p:nvPr/>
        </p:nvSpPr>
        <p:spPr>
          <a:xfrm>
            <a:off x="907225" y="583365"/>
            <a:ext cx="8970548" cy="70142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dirty="0"/>
              <a:t>Interfaçage Numérique / </a:t>
            </a:r>
            <a:r>
              <a:rPr lang="fr-FR" sz="2400" dirty="0"/>
              <a:t>S6-FISE</a:t>
            </a:r>
            <a:endParaRPr lang="fr-FR" sz="40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7ACAFF-7D28-E79D-9EB4-4FEEF5BB9613}"/>
              </a:ext>
            </a:extLst>
          </p:cNvPr>
          <p:cNvSpPr/>
          <p:nvPr/>
        </p:nvSpPr>
        <p:spPr>
          <a:xfrm>
            <a:off x="619125" y="500258"/>
            <a:ext cx="124142" cy="74980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9BFF7F1D-2708-E366-DB38-F68C1FBD99D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481" y="509288"/>
            <a:ext cx="1825291" cy="749808"/>
          </a:xfrm>
          <a:prstGeom prst="rect">
            <a:avLst/>
          </a:prstGeom>
        </p:spPr>
      </p:pic>
      <p:pic>
        <p:nvPicPr>
          <p:cNvPr id="6" name="Image 5" descr="Une image contenant roue, Pièce auto, pneu, Véhicule de jouet&#10;&#10;Description générée automatiquement">
            <a:extLst>
              <a:ext uri="{FF2B5EF4-FFF2-40B4-BE49-F238E27FC236}">
                <a16:creationId xmlns:a16="http://schemas.microsoft.com/office/drawing/2014/main" id="{C00D2215-37AB-6633-07A5-68CD13548B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120" y="2376109"/>
            <a:ext cx="1799338" cy="1428675"/>
          </a:xfrm>
          <a:prstGeom prst="rect">
            <a:avLst/>
          </a:prstGeom>
        </p:spPr>
      </p:pic>
      <p:pic>
        <p:nvPicPr>
          <p:cNvPr id="9" name="Image 8" descr="Une image contenant ligne, diagramme, Tracé, texte&#10;&#10;Description générée automatiquement">
            <a:extLst>
              <a:ext uri="{FF2B5EF4-FFF2-40B4-BE49-F238E27FC236}">
                <a16:creationId xmlns:a16="http://schemas.microsoft.com/office/drawing/2014/main" id="{7D2D78C9-643C-5783-2E4E-94A770DFDC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7703" y="5060616"/>
            <a:ext cx="2031480" cy="1175427"/>
          </a:xfrm>
          <a:prstGeom prst="rect">
            <a:avLst/>
          </a:prstGeom>
        </p:spPr>
      </p:pic>
      <p:pic>
        <p:nvPicPr>
          <p:cNvPr id="11" name="Image 10" descr="Une image contenant texte, roue, capture d’écran, Pièce auto&#10;&#10;Description générée automatiquement">
            <a:extLst>
              <a:ext uri="{FF2B5EF4-FFF2-40B4-BE49-F238E27FC236}">
                <a16:creationId xmlns:a16="http://schemas.microsoft.com/office/drawing/2014/main" id="{44A2FB49-D293-8C5E-E05B-5FD43B8E97C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1988" y="2348319"/>
            <a:ext cx="2079096" cy="1487754"/>
          </a:xfrm>
          <a:prstGeom prst="rect">
            <a:avLst/>
          </a:prstGeom>
        </p:spPr>
      </p:pic>
      <p:pic>
        <p:nvPicPr>
          <p:cNvPr id="13" name="Image 12" descr="Une image contenant intérieur, Appareils électroniques, ordinateur, texte&#10;&#10;Description générée automatiquement">
            <a:extLst>
              <a:ext uri="{FF2B5EF4-FFF2-40B4-BE49-F238E27FC236}">
                <a16:creationId xmlns:a16="http://schemas.microsoft.com/office/drawing/2014/main" id="{6748818D-2645-2BA7-6678-68FB230E58B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7475" y="2390692"/>
            <a:ext cx="2165574" cy="1443716"/>
          </a:xfrm>
          <a:prstGeom prst="rect">
            <a:avLst/>
          </a:prstGeom>
        </p:spPr>
      </p:pic>
      <p:pic>
        <p:nvPicPr>
          <p:cNvPr id="15" name="Image 14" descr="Une image contenant logiciel, Logiciel multimédia, Système d’exploitation, Icône d’ordinateur&#10;&#10;Description générée automatiquement">
            <a:extLst>
              <a:ext uri="{FF2B5EF4-FFF2-40B4-BE49-F238E27FC236}">
                <a16:creationId xmlns:a16="http://schemas.microsoft.com/office/drawing/2014/main" id="{504A1B54-A154-7B28-EDB2-B0B8F8BEF66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2427" y="5051083"/>
            <a:ext cx="2452785" cy="1353679"/>
          </a:xfrm>
          <a:prstGeom prst="rect">
            <a:avLst/>
          </a:prstGeom>
        </p:spPr>
      </p:pic>
      <p:pic>
        <p:nvPicPr>
          <p:cNvPr id="17" name="Image 16" descr="Une image contenant Caractère coloré, violet, Dessin d’enfant&#10;&#10;Description générée automatiquement">
            <a:extLst>
              <a:ext uri="{FF2B5EF4-FFF2-40B4-BE49-F238E27FC236}">
                <a16:creationId xmlns:a16="http://schemas.microsoft.com/office/drawing/2014/main" id="{644D5D43-8960-B1F0-7DF1-C9108775DC2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5095" y="5178613"/>
            <a:ext cx="2430785" cy="937548"/>
          </a:xfrm>
          <a:prstGeom prst="rect">
            <a:avLst/>
          </a:prstGeom>
        </p:spPr>
      </p:pic>
      <p:sp>
        <p:nvSpPr>
          <p:cNvPr id="18" name="Flèche : pentagone 17">
            <a:extLst>
              <a:ext uri="{FF2B5EF4-FFF2-40B4-BE49-F238E27FC236}">
                <a16:creationId xmlns:a16="http://schemas.microsoft.com/office/drawing/2014/main" id="{9FF51DAD-B340-53F8-334D-A67F2E04E769}"/>
              </a:ext>
            </a:extLst>
          </p:cNvPr>
          <p:cNvSpPr/>
          <p:nvPr/>
        </p:nvSpPr>
        <p:spPr>
          <a:xfrm>
            <a:off x="619968" y="4116004"/>
            <a:ext cx="3127375" cy="369333"/>
          </a:xfrm>
          <a:prstGeom prst="homePlat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/>
              <a:t>Rayonnement de </a:t>
            </a:r>
            <a:r>
              <a:rPr lang="fr-FR" sz="1600" b="1" dirty="0" err="1"/>
              <a:t>LEDs</a:t>
            </a:r>
            <a:endParaRPr lang="fr-FR" sz="1600" b="1" dirty="0"/>
          </a:p>
        </p:txBody>
      </p:sp>
      <p:sp>
        <p:nvSpPr>
          <p:cNvPr id="19" name="Flèche : chevron 18">
            <a:extLst>
              <a:ext uri="{FF2B5EF4-FFF2-40B4-BE49-F238E27FC236}">
                <a16:creationId xmlns:a16="http://schemas.microsoft.com/office/drawing/2014/main" id="{D1F6A6CA-2A4A-F453-4043-A427990D9CF0}"/>
              </a:ext>
            </a:extLst>
          </p:cNvPr>
          <p:cNvSpPr/>
          <p:nvPr/>
        </p:nvSpPr>
        <p:spPr>
          <a:xfrm>
            <a:off x="673975" y="4525994"/>
            <a:ext cx="1509681" cy="189354"/>
          </a:xfrm>
          <a:prstGeom prst="chevron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chemeClr val="bg1"/>
                </a:solidFill>
              </a:rPr>
              <a:t>Arduino / </a:t>
            </a:r>
            <a:r>
              <a:rPr lang="fr-FR" sz="1000" dirty="0" err="1">
                <a:solidFill>
                  <a:schemeClr val="bg1"/>
                </a:solidFill>
              </a:rPr>
              <a:t>Nucleo</a:t>
            </a:r>
            <a:endParaRPr lang="fr-FR" sz="1000" dirty="0">
              <a:solidFill>
                <a:schemeClr val="bg1"/>
              </a:solidFill>
            </a:endParaRPr>
          </a:p>
        </p:txBody>
      </p:sp>
      <p:sp>
        <p:nvSpPr>
          <p:cNvPr id="20" name="Flèche : chevron 19">
            <a:extLst>
              <a:ext uri="{FF2B5EF4-FFF2-40B4-BE49-F238E27FC236}">
                <a16:creationId xmlns:a16="http://schemas.microsoft.com/office/drawing/2014/main" id="{0BEDA83C-3780-D401-CC8E-B11EE0ABC3BE}"/>
              </a:ext>
            </a:extLst>
          </p:cNvPr>
          <p:cNvSpPr/>
          <p:nvPr/>
        </p:nvSpPr>
        <p:spPr>
          <a:xfrm>
            <a:off x="2158376" y="4525994"/>
            <a:ext cx="1509681" cy="189354"/>
          </a:xfrm>
          <a:prstGeom prst="chevron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chemeClr val="bg1"/>
                </a:solidFill>
              </a:rPr>
              <a:t>Protocole Série</a:t>
            </a:r>
          </a:p>
        </p:txBody>
      </p:sp>
      <p:sp>
        <p:nvSpPr>
          <p:cNvPr id="21" name="Flèche : chevron 20">
            <a:extLst>
              <a:ext uri="{FF2B5EF4-FFF2-40B4-BE49-F238E27FC236}">
                <a16:creationId xmlns:a16="http://schemas.microsoft.com/office/drawing/2014/main" id="{581F874C-CE9C-155F-1FE1-FF22D5B81446}"/>
              </a:ext>
            </a:extLst>
          </p:cNvPr>
          <p:cNvSpPr/>
          <p:nvPr/>
        </p:nvSpPr>
        <p:spPr>
          <a:xfrm>
            <a:off x="3642777" y="4525478"/>
            <a:ext cx="1509681" cy="189354"/>
          </a:xfrm>
          <a:prstGeom prst="chevron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 err="1">
                <a:solidFill>
                  <a:schemeClr val="bg1"/>
                </a:solidFill>
              </a:rPr>
              <a:t>LEDs</a:t>
            </a:r>
            <a:r>
              <a:rPr lang="fr-FR" sz="1000" dirty="0">
                <a:solidFill>
                  <a:schemeClr val="bg1"/>
                </a:solidFill>
              </a:rPr>
              <a:t> Puissance</a:t>
            </a:r>
          </a:p>
        </p:txBody>
      </p:sp>
      <p:sp>
        <p:nvSpPr>
          <p:cNvPr id="22" name="Flèche : pentagone 21">
            <a:extLst>
              <a:ext uri="{FF2B5EF4-FFF2-40B4-BE49-F238E27FC236}">
                <a16:creationId xmlns:a16="http://schemas.microsoft.com/office/drawing/2014/main" id="{BC4583DF-CE9D-24C3-1B47-B21D0C872986}"/>
              </a:ext>
            </a:extLst>
          </p:cNvPr>
          <p:cNvSpPr/>
          <p:nvPr/>
        </p:nvSpPr>
        <p:spPr>
          <a:xfrm>
            <a:off x="619968" y="1648581"/>
            <a:ext cx="3127375" cy="369333"/>
          </a:xfrm>
          <a:prstGeom prst="homePlate">
            <a:avLst/>
          </a:prstGeom>
          <a:solidFill>
            <a:srgbClr val="CC99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/>
              <a:t>Robot</a:t>
            </a:r>
          </a:p>
        </p:txBody>
      </p:sp>
      <p:sp>
        <p:nvSpPr>
          <p:cNvPr id="23" name="Flèche : chevron 22">
            <a:extLst>
              <a:ext uri="{FF2B5EF4-FFF2-40B4-BE49-F238E27FC236}">
                <a16:creationId xmlns:a16="http://schemas.microsoft.com/office/drawing/2014/main" id="{B0137461-7820-EA20-E0B1-5C1739DC8F29}"/>
              </a:ext>
            </a:extLst>
          </p:cNvPr>
          <p:cNvSpPr/>
          <p:nvPr/>
        </p:nvSpPr>
        <p:spPr>
          <a:xfrm>
            <a:off x="673975" y="2058055"/>
            <a:ext cx="1509681" cy="189354"/>
          </a:xfrm>
          <a:prstGeom prst="chevron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chemeClr val="bg1"/>
                </a:solidFill>
              </a:rPr>
              <a:t>Arduino / </a:t>
            </a:r>
            <a:r>
              <a:rPr lang="fr-FR" sz="1000" dirty="0" err="1">
                <a:solidFill>
                  <a:schemeClr val="bg1"/>
                </a:solidFill>
              </a:rPr>
              <a:t>Nucleo</a:t>
            </a:r>
            <a:endParaRPr lang="fr-FR" sz="1000" dirty="0">
              <a:solidFill>
                <a:schemeClr val="bg1"/>
              </a:solidFill>
            </a:endParaRPr>
          </a:p>
        </p:txBody>
      </p:sp>
      <p:sp>
        <p:nvSpPr>
          <p:cNvPr id="24" name="Flèche : chevron 23">
            <a:extLst>
              <a:ext uri="{FF2B5EF4-FFF2-40B4-BE49-F238E27FC236}">
                <a16:creationId xmlns:a16="http://schemas.microsoft.com/office/drawing/2014/main" id="{14BF59B0-9BB1-9DAC-09A2-838836570BA6}"/>
              </a:ext>
            </a:extLst>
          </p:cNvPr>
          <p:cNvSpPr/>
          <p:nvPr/>
        </p:nvSpPr>
        <p:spPr>
          <a:xfrm>
            <a:off x="2158376" y="2058055"/>
            <a:ext cx="1509681" cy="189354"/>
          </a:xfrm>
          <a:prstGeom prst="chevron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chemeClr val="bg1"/>
                </a:solidFill>
              </a:rPr>
              <a:t>Robotique</a:t>
            </a:r>
          </a:p>
        </p:txBody>
      </p:sp>
      <p:sp>
        <p:nvSpPr>
          <p:cNvPr id="27" name="Flèche : chevron 26">
            <a:extLst>
              <a:ext uri="{FF2B5EF4-FFF2-40B4-BE49-F238E27FC236}">
                <a16:creationId xmlns:a16="http://schemas.microsoft.com/office/drawing/2014/main" id="{A11EAAF6-225A-9F9E-59DC-397F5C243556}"/>
              </a:ext>
            </a:extLst>
          </p:cNvPr>
          <p:cNvSpPr/>
          <p:nvPr/>
        </p:nvSpPr>
        <p:spPr>
          <a:xfrm>
            <a:off x="3642777" y="2057539"/>
            <a:ext cx="1509681" cy="189354"/>
          </a:xfrm>
          <a:prstGeom prst="chevron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chemeClr val="bg1"/>
                </a:solidFill>
              </a:rPr>
              <a:t>Communication</a:t>
            </a:r>
          </a:p>
        </p:txBody>
      </p:sp>
      <p:sp>
        <p:nvSpPr>
          <p:cNvPr id="28" name="Flèche : pentagone 27">
            <a:extLst>
              <a:ext uri="{FF2B5EF4-FFF2-40B4-BE49-F238E27FC236}">
                <a16:creationId xmlns:a16="http://schemas.microsoft.com/office/drawing/2014/main" id="{DA85C9F9-A4DA-DE6B-28A3-5CF5E32F2792}"/>
              </a:ext>
            </a:extLst>
          </p:cNvPr>
          <p:cNvSpPr/>
          <p:nvPr/>
        </p:nvSpPr>
        <p:spPr>
          <a:xfrm>
            <a:off x="6298131" y="1648581"/>
            <a:ext cx="3127375" cy="369333"/>
          </a:xfrm>
          <a:prstGeom prst="homePlat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/>
              <a:t>Camera et Images</a:t>
            </a:r>
          </a:p>
        </p:txBody>
      </p:sp>
      <p:sp>
        <p:nvSpPr>
          <p:cNvPr id="30" name="Flèche : pentagone 29">
            <a:extLst>
              <a:ext uri="{FF2B5EF4-FFF2-40B4-BE49-F238E27FC236}">
                <a16:creationId xmlns:a16="http://schemas.microsoft.com/office/drawing/2014/main" id="{01505A83-E8D6-171B-74E1-65CAB8307675}"/>
              </a:ext>
            </a:extLst>
          </p:cNvPr>
          <p:cNvSpPr/>
          <p:nvPr/>
        </p:nvSpPr>
        <p:spPr>
          <a:xfrm>
            <a:off x="6471388" y="4116004"/>
            <a:ext cx="2614864" cy="369333"/>
          </a:xfrm>
          <a:prstGeom prst="homePlat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/>
              <a:t>IHM sous Python</a:t>
            </a:r>
          </a:p>
        </p:txBody>
      </p:sp>
      <p:sp>
        <p:nvSpPr>
          <p:cNvPr id="31" name="Flèche : pentagone 30">
            <a:extLst>
              <a:ext uri="{FF2B5EF4-FFF2-40B4-BE49-F238E27FC236}">
                <a16:creationId xmlns:a16="http://schemas.microsoft.com/office/drawing/2014/main" id="{4DBBD400-CECF-CA21-07C3-A7D296997DC3}"/>
              </a:ext>
            </a:extLst>
          </p:cNvPr>
          <p:cNvSpPr/>
          <p:nvPr/>
        </p:nvSpPr>
        <p:spPr>
          <a:xfrm>
            <a:off x="9243056" y="4116003"/>
            <a:ext cx="2614865" cy="369333"/>
          </a:xfrm>
          <a:prstGeom prst="homePlat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/>
              <a:t>Images et </a:t>
            </a:r>
            <a:r>
              <a:rPr lang="fr-FR" sz="1600" b="1" dirty="0" err="1"/>
              <a:t>OpenCV</a:t>
            </a:r>
            <a:endParaRPr lang="fr-FR" sz="1600" b="1" dirty="0"/>
          </a:p>
        </p:txBody>
      </p:sp>
      <p:sp>
        <p:nvSpPr>
          <p:cNvPr id="32" name="Flèche : chevron 31">
            <a:extLst>
              <a:ext uri="{FF2B5EF4-FFF2-40B4-BE49-F238E27FC236}">
                <a16:creationId xmlns:a16="http://schemas.microsoft.com/office/drawing/2014/main" id="{59FB0700-FFE8-65D2-EC4C-E8E8D106C974}"/>
              </a:ext>
            </a:extLst>
          </p:cNvPr>
          <p:cNvSpPr/>
          <p:nvPr/>
        </p:nvSpPr>
        <p:spPr>
          <a:xfrm>
            <a:off x="6379170" y="2058055"/>
            <a:ext cx="1509681" cy="189354"/>
          </a:xfrm>
          <a:prstGeom prst="chevron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chemeClr val="bg1"/>
                </a:solidFill>
              </a:rPr>
              <a:t>Vision Industrielle</a:t>
            </a:r>
          </a:p>
        </p:txBody>
      </p:sp>
      <p:sp>
        <p:nvSpPr>
          <p:cNvPr id="34" name="Flèche : chevron 33">
            <a:extLst>
              <a:ext uri="{FF2B5EF4-FFF2-40B4-BE49-F238E27FC236}">
                <a16:creationId xmlns:a16="http://schemas.microsoft.com/office/drawing/2014/main" id="{E933318A-731E-3D06-3708-1E7E54733F3F}"/>
              </a:ext>
            </a:extLst>
          </p:cNvPr>
          <p:cNvSpPr/>
          <p:nvPr/>
        </p:nvSpPr>
        <p:spPr>
          <a:xfrm>
            <a:off x="7863571" y="2058055"/>
            <a:ext cx="1509681" cy="189354"/>
          </a:xfrm>
          <a:prstGeom prst="chevron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chemeClr val="bg1"/>
                </a:solidFill>
              </a:rPr>
              <a:t>Traitement Images</a:t>
            </a:r>
          </a:p>
        </p:txBody>
      </p:sp>
      <p:sp>
        <p:nvSpPr>
          <p:cNvPr id="38" name="Flèche : chevron 37">
            <a:extLst>
              <a:ext uri="{FF2B5EF4-FFF2-40B4-BE49-F238E27FC236}">
                <a16:creationId xmlns:a16="http://schemas.microsoft.com/office/drawing/2014/main" id="{6682D527-FD0E-6399-B809-957E21DAC3FF}"/>
              </a:ext>
            </a:extLst>
          </p:cNvPr>
          <p:cNvSpPr/>
          <p:nvPr/>
        </p:nvSpPr>
        <p:spPr>
          <a:xfrm>
            <a:off x="9347972" y="2057539"/>
            <a:ext cx="1509681" cy="189354"/>
          </a:xfrm>
          <a:prstGeom prst="chevron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chemeClr val="bg1"/>
                </a:solidFill>
              </a:rPr>
              <a:t>Python</a:t>
            </a:r>
          </a:p>
        </p:txBody>
      </p:sp>
      <p:sp>
        <p:nvSpPr>
          <p:cNvPr id="82" name="Flèche : chevron 81">
            <a:extLst>
              <a:ext uri="{FF2B5EF4-FFF2-40B4-BE49-F238E27FC236}">
                <a16:creationId xmlns:a16="http://schemas.microsoft.com/office/drawing/2014/main" id="{332863D3-AC53-F83C-5C99-81DDF1E5D196}"/>
              </a:ext>
            </a:extLst>
          </p:cNvPr>
          <p:cNvSpPr/>
          <p:nvPr/>
        </p:nvSpPr>
        <p:spPr>
          <a:xfrm>
            <a:off x="6559520" y="4525478"/>
            <a:ext cx="1509681" cy="189354"/>
          </a:xfrm>
          <a:prstGeom prst="chevron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chemeClr val="bg1"/>
                </a:solidFill>
              </a:rPr>
              <a:t>PyQt6</a:t>
            </a:r>
          </a:p>
        </p:txBody>
      </p:sp>
      <p:sp>
        <p:nvSpPr>
          <p:cNvPr id="84" name="Flèche : chevron 83">
            <a:extLst>
              <a:ext uri="{FF2B5EF4-FFF2-40B4-BE49-F238E27FC236}">
                <a16:creationId xmlns:a16="http://schemas.microsoft.com/office/drawing/2014/main" id="{A33DDA33-7051-8E05-7C4E-062840335451}"/>
              </a:ext>
            </a:extLst>
          </p:cNvPr>
          <p:cNvSpPr/>
          <p:nvPr/>
        </p:nvSpPr>
        <p:spPr>
          <a:xfrm>
            <a:off x="9309473" y="4525478"/>
            <a:ext cx="1509681" cy="189354"/>
          </a:xfrm>
          <a:prstGeom prst="chevron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 err="1">
                <a:solidFill>
                  <a:schemeClr val="bg1"/>
                </a:solidFill>
              </a:rPr>
              <a:t>OpenCV</a:t>
            </a:r>
            <a:endParaRPr lang="fr-FR" sz="1000" dirty="0">
              <a:solidFill>
                <a:schemeClr val="bg1"/>
              </a:solidFill>
            </a:endParaRPr>
          </a:p>
        </p:txBody>
      </p:sp>
      <p:cxnSp>
        <p:nvCxnSpPr>
          <p:cNvPr id="87" name="Connecteur droit 86">
            <a:extLst>
              <a:ext uri="{FF2B5EF4-FFF2-40B4-BE49-F238E27FC236}">
                <a16:creationId xmlns:a16="http://schemas.microsoft.com/office/drawing/2014/main" id="{95EBD665-0AC3-11B4-87F3-9FD510195AB8}"/>
              </a:ext>
            </a:extLst>
          </p:cNvPr>
          <p:cNvCxnSpPr>
            <a:cxnSpLocks/>
          </p:cNvCxnSpPr>
          <p:nvPr/>
        </p:nvCxnSpPr>
        <p:spPr>
          <a:xfrm>
            <a:off x="391631" y="3963110"/>
            <a:ext cx="1137023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Image 7" descr="Une image contenant Appareils électroniques, Ingénierie électronique, Composant de circuit, fils électriques&#10;&#10;Description générée automatiquement">
            <a:extLst>
              <a:ext uri="{FF2B5EF4-FFF2-40B4-BE49-F238E27FC236}">
                <a16:creationId xmlns:a16="http://schemas.microsoft.com/office/drawing/2014/main" id="{0E80AB5C-1D0C-813E-9362-6EE685D28CA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483" y="5106826"/>
            <a:ext cx="2660612" cy="1081121"/>
          </a:xfrm>
          <a:prstGeom prst="rect">
            <a:avLst/>
          </a:prstGeom>
        </p:spPr>
      </p:pic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DCBC7F67-7A46-D775-E035-05B43389031B}"/>
              </a:ext>
            </a:extLst>
          </p:cNvPr>
          <p:cNvCxnSpPr/>
          <p:nvPr/>
        </p:nvCxnSpPr>
        <p:spPr>
          <a:xfrm>
            <a:off x="5932371" y="1591292"/>
            <a:ext cx="0" cy="49543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 : avec coins rognés en diagonale 9">
            <a:extLst>
              <a:ext uri="{FF2B5EF4-FFF2-40B4-BE49-F238E27FC236}">
                <a16:creationId xmlns:a16="http://schemas.microsoft.com/office/drawing/2014/main" id="{63354E32-062D-7DD3-1C1A-B731602BDAA7}"/>
              </a:ext>
            </a:extLst>
          </p:cNvPr>
          <p:cNvSpPr/>
          <p:nvPr/>
        </p:nvSpPr>
        <p:spPr>
          <a:xfrm rot="16200000">
            <a:off x="-599101" y="3846562"/>
            <a:ext cx="1861021" cy="233096"/>
          </a:xfrm>
          <a:prstGeom prst="snip2Diag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chemeClr val="tx1"/>
                </a:solidFill>
              </a:rPr>
              <a:t>A choisir !!</a:t>
            </a:r>
          </a:p>
        </p:txBody>
      </p:sp>
      <p:sp>
        <p:nvSpPr>
          <p:cNvPr id="12" name="Rectangle : avec coins rognés en diagonale 11">
            <a:extLst>
              <a:ext uri="{FF2B5EF4-FFF2-40B4-BE49-F238E27FC236}">
                <a16:creationId xmlns:a16="http://schemas.microsoft.com/office/drawing/2014/main" id="{BFAA8ADD-9A62-FE1F-0BE2-1FBFA8C7B411}"/>
              </a:ext>
            </a:extLst>
          </p:cNvPr>
          <p:cNvSpPr/>
          <p:nvPr/>
        </p:nvSpPr>
        <p:spPr>
          <a:xfrm>
            <a:off x="8153140" y="6545642"/>
            <a:ext cx="1861021" cy="189354"/>
          </a:xfrm>
          <a:prstGeom prst="snip2Diag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chemeClr val="tx1"/>
                </a:solidFill>
              </a:rPr>
              <a:t>A choisir !!</a:t>
            </a:r>
          </a:p>
        </p:txBody>
      </p:sp>
      <p:sp>
        <p:nvSpPr>
          <p:cNvPr id="14" name="Rectangle : avec coins rognés en diagonale 13">
            <a:extLst>
              <a:ext uri="{FF2B5EF4-FFF2-40B4-BE49-F238E27FC236}">
                <a16:creationId xmlns:a16="http://schemas.microsoft.com/office/drawing/2014/main" id="{2CF54848-BC00-81AA-D50B-ED7AECE88917}"/>
              </a:ext>
            </a:extLst>
          </p:cNvPr>
          <p:cNvSpPr/>
          <p:nvPr/>
        </p:nvSpPr>
        <p:spPr>
          <a:xfrm rot="16200000">
            <a:off x="4778191" y="3827848"/>
            <a:ext cx="1861021" cy="270524"/>
          </a:xfrm>
          <a:prstGeom prst="snip2Diag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dirty="0"/>
              <a:t>4 séances</a:t>
            </a:r>
          </a:p>
        </p:txBody>
      </p:sp>
      <p:sp>
        <p:nvSpPr>
          <p:cNvPr id="16" name="Rectangle : avec coins rognés en diagonale 15">
            <a:extLst>
              <a:ext uri="{FF2B5EF4-FFF2-40B4-BE49-F238E27FC236}">
                <a16:creationId xmlns:a16="http://schemas.microsoft.com/office/drawing/2014/main" id="{92A946E6-C668-5EE8-41CA-2CB0E64783DC}"/>
              </a:ext>
            </a:extLst>
          </p:cNvPr>
          <p:cNvSpPr/>
          <p:nvPr/>
        </p:nvSpPr>
        <p:spPr>
          <a:xfrm rot="16200000">
            <a:off x="5688414" y="3294691"/>
            <a:ext cx="931690" cy="270524"/>
          </a:xfrm>
          <a:prstGeom prst="snip2Diag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dirty="0"/>
              <a:t>2 séances</a:t>
            </a:r>
          </a:p>
        </p:txBody>
      </p:sp>
      <p:sp>
        <p:nvSpPr>
          <p:cNvPr id="25" name="Rectangle : avec coins rognés en diagonale 24">
            <a:extLst>
              <a:ext uri="{FF2B5EF4-FFF2-40B4-BE49-F238E27FC236}">
                <a16:creationId xmlns:a16="http://schemas.microsoft.com/office/drawing/2014/main" id="{B0BC10D5-1189-41D6-37B1-76FB3E70FC0C}"/>
              </a:ext>
            </a:extLst>
          </p:cNvPr>
          <p:cNvSpPr/>
          <p:nvPr/>
        </p:nvSpPr>
        <p:spPr>
          <a:xfrm rot="16200000">
            <a:off x="5702209" y="4337321"/>
            <a:ext cx="931690" cy="270524"/>
          </a:xfrm>
          <a:prstGeom prst="snip2Diag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dirty="0"/>
              <a:t>2 séances</a:t>
            </a:r>
          </a:p>
        </p:txBody>
      </p:sp>
    </p:spTree>
    <p:extLst>
      <p:ext uri="{BB962C8B-B14F-4D97-AF65-F5344CB8AC3E}">
        <p14:creationId xmlns:p14="http://schemas.microsoft.com/office/powerpoint/2010/main" val="20753085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B270EB-F069-438A-3E52-AA2C60456B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5CD3858-AAB8-CE7C-3681-7DF5B8E41D58}"/>
              </a:ext>
            </a:extLst>
          </p:cNvPr>
          <p:cNvSpPr/>
          <p:nvPr/>
        </p:nvSpPr>
        <p:spPr>
          <a:xfrm>
            <a:off x="673975" y="405113"/>
            <a:ext cx="11020314" cy="93754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6D10000-947F-BFDB-F2A1-921F8F639C61}"/>
              </a:ext>
            </a:extLst>
          </p:cNvPr>
          <p:cNvSpPr txBox="1">
            <a:spLocks/>
          </p:cNvSpPr>
          <p:nvPr/>
        </p:nvSpPr>
        <p:spPr>
          <a:xfrm>
            <a:off x="907225" y="583365"/>
            <a:ext cx="8970548" cy="70142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dirty="0"/>
              <a:t>Interfaçage Numérique / </a:t>
            </a:r>
            <a:r>
              <a:rPr lang="fr-FR" sz="2400" dirty="0"/>
              <a:t>S6-FISE</a:t>
            </a:r>
            <a:endParaRPr lang="fr-FR" sz="40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B2A082-61E9-4E48-F80B-738EB47BFE97}"/>
              </a:ext>
            </a:extLst>
          </p:cNvPr>
          <p:cNvSpPr/>
          <p:nvPr/>
        </p:nvSpPr>
        <p:spPr>
          <a:xfrm>
            <a:off x="619125" y="500258"/>
            <a:ext cx="124142" cy="74980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FA198EC5-A6DA-D22D-1137-9014448F48F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481" y="509288"/>
            <a:ext cx="1825291" cy="749808"/>
          </a:xfrm>
          <a:prstGeom prst="rect">
            <a:avLst/>
          </a:prstGeom>
        </p:spPr>
      </p:pic>
      <p:pic>
        <p:nvPicPr>
          <p:cNvPr id="39" name="Image 38">
            <a:extLst>
              <a:ext uri="{FF2B5EF4-FFF2-40B4-BE49-F238E27FC236}">
                <a16:creationId xmlns:a16="http://schemas.microsoft.com/office/drawing/2014/main" id="{08AC76CC-36FB-83FB-5E15-43452CA300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03535" y="5428648"/>
            <a:ext cx="2626711" cy="1121575"/>
          </a:xfrm>
          <a:prstGeom prst="rect">
            <a:avLst/>
          </a:prstGeom>
        </p:spPr>
      </p:pic>
      <p:sp>
        <p:nvSpPr>
          <p:cNvPr id="40" name="ZoneTexte 39">
            <a:extLst>
              <a:ext uri="{FF2B5EF4-FFF2-40B4-BE49-F238E27FC236}">
                <a16:creationId xmlns:a16="http://schemas.microsoft.com/office/drawing/2014/main" id="{8990665B-F83D-7572-E3C1-7FBAF2F95486}"/>
              </a:ext>
            </a:extLst>
          </p:cNvPr>
          <p:cNvSpPr txBox="1"/>
          <p:nvPr/>
        </p:nvSpPr>
        <p:spPr>
          <a:xfrm>
            <a:off x="7902341" y="6545642"/>
            <a:ext cx="415900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/>
            <a:r>
              <a:rPr lang="fr-FR" sz="600" b="0" i="0" u="none" strike="noStrike" dirty="0">
                <a:solidFill>
                  <a:prstClr val="black"/>
                </a:solidFill>
                <a:latin typeface="Liberation Sans" panose="020B0604020202020204" pitchFamily="34" charset="0"/>
              </a:rPr>
              <a:t>Dong, Jing-Tao &amp; lu, </a:t>
            </a:r>
            <a:r>
              <a:rPr lang="fr-FR" sz="600" b="0" i="0" u="none" strike="noStrike" dirty="0" err="1">
                <a:solidFill>
                  <a:prstClr val="black"/>
                </a:solidFill>
                <a:latin typeface="Liberation Sans" panose="020B0604020202020204" pitchFamily="34" charset="0"/>
              </a:rPr>
              <a:t>rs</a:t>
            </a:r>
            <a:r>
              <a:rPr lang="fr-FR" sz="600" b="0" i="0" u="none" strike="noStrike" dirty="0">
                <a:solidFill>
                  <a:prstClr val="black"/>
                </a:solidFill>
                <a:latin typeface="Liberation Sans" panose="020B0604020202020204" pitchFamily="34" charset="0"/>
              </a:rPr>
              <a:t> &amp; Shi, Yan-</a:t>
            </a:r>
            <a:r>
              <a:rPr lang="fr-FR" sz="600" b="0" i="0" u="none" strike="noStrike" dirty="0" err="1">
                <a:solidFill>
                  <a:prstClr val="black"/>
                </a:solidFill>
                <a:latin typeface="Liberation Sans" panose="020B0604020202020204" pitchFamily="34" charset="0"/>
              </a:rPr>
              <a:t>Qiong</a:t>
            </a:r>
            <a:r>
              <a:rPr lang="fr-FR" sz="600" b="0" i="0" u="none" strike="noStrike" dirty="0">
                <a:solidFill>
                  <a:prstClr val="black"/>
                </a:solidFill>
                <a:latin typeface="Liberation Sans" panose="020B0604020202020204" pitchFamily="34" charset="0"/>
              </a:rPr>
              <a:t> &amp; Xia, Rui-Xue &amp; Li, Qi &amp; Xu, Yan. (2011). Optical design of </a:t>
            </a:r>
            <a:r>
              <a:rPr lang="fr-FR" sz="600" b="0" i="0" u="none" strike="noStrike" dirty="0" err="1">
                <a:solidFill>
                  <a:prstClr val="black"/>
                </a:solidFill>
                <a:latin typeface="Liberation Sans" panose="020B0604020202020204" pitchFamily="34" charset="0"/>
              </a:rPr>
              <a:t>color</a:t>
            </a:r>
            <a:r>
              <a:rPr lang="fr-FR" sz="600" b="0" i="0" u="none" strike="noStrike" dirty="0">
                <a:solidFill>
                  <a:prstClr val="black"/>
                </a:solidFill>
                <a:latin typeface="Liberation Sans" panose="020B0604020202020204" pitchFamily="34" charset="0"/>
              </a:rPr>
              <a:t> light-</a:t>
            </a:r>
            <a:r>
              <a:rPr lang="fr-FR" sz="600" b="0" i="0" u="none" strike="noStrike" dirty="0" err="1">
                <a:solidFill>
                  <a:prstClr val="black"/>
                </a:solidFill>
                <a:latin typeface="Liberation Sans" panose="020B0604020202020204" pitchFamily="34" charset="0"/>
              </a:rPr>
              <a:t>emitting</a:t>
            </a:r>
            <a:r>
              <a:rPr lang="fr-FR" sz="600" b="0" i="0" u="none" strike="noStrike" dirty="0">
                <a:solidFill>
                  <a:prstClr val="black"/>
                </a:solidFill>
                <a:latin typeface="Liberation Sans" panose="020B0604020202020204" pitchFamily="34" charset="0"/>
              </a:rPr>
              <a:t> diode ring light for machine vision inspection. Optical Engineering - OPT ENG. 50. 10.1117/1.3567053. </a:t>
            </a:r>
            <a:endParaRPr lang="fr-FR" sz="900" b="0" i="0" u="none" strike="noStrike" dirty="0">
              <a:solidFill>
                <a:prstClr val="black"/>
              </a:solidFill>
              <a:latin typeface="FreeSans"/>
            </a:endParaRPr>
          </a:p>
        </p:txBody>
      </p:sp>
      <p:pic>
        <p:nvPicPr>
          <p:cNvPr id="36" name="Image 35">
            <a:extLst>
              <a:ext uri="{FF2B5EF4-FFF2-40B4-BE49-F238E27FC236}">
                <a16:creationId xmlns:a16="http://schemas.microsoft.com/office/drawing/2014/main" id="{359103E8-74B6-3D18-1BF8-17FF452F8F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28367" y="3651271"/>
            <a:ext cx="1352998" cy="1352998"/>
          </a:xfrm>
          <a:prstGeom prst="rect">
            <a:avLst/>
          </a:prstGeom>
        </p:spPr>
      </p:pic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15C7C96D-EF08-8B24-41D5-445DB48CBA02}"/>
              </a:ext>
            </a:extLst>
          </p:cNvPr>
          <p:cNvCxnSpPr/>
          <p:nvPr/>
        </p:nvCxnSpPr>
        <p:spPr>
          <a:xfrm>
            <a:off x="6076750" y="1591292"/>
            <a:ext cx="0" cy="49543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Image 7" descr="Une image contenant capture d’écran, diagramme, Tracé, silhouette&#10;&#10;Description générée automatiquement">
            <a:extLst>
              <a:ext uri="{FF2B5EF4-FFF2-40B4-BE49-F238E27FC236}">
                <a16:creationId xmlns:a16="http://schemas.microsoft.com/office/drawing/2014/main" id="{4D904DD2-ED96-74FE-92DD-08D33946430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5107" y="4856892"/>
            <a:ext cx="1939590" cy="1668278"/>
          </a:xfrm>
          <a:prstGeom prst="rect">
            <a:avLst/>
          </a:prstGeom>
        </p:spPr>
      </p:pic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D1A24C13-27B7-15BA-E84C-5ABD436C0260}"/>
              </a:ext>
            </a:extLst>
          </p:cNvPr>
          <p:cNvSpPr/>
          <p:nvPr/>
        </p:nvSpPr>
        <p:spPr>
          <a:xfrm>
            <a:off x="6252460" y="1669315"/>
            <a:ext cx="5124599" cy="1865297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/>
              <a:t>Comment </a:t>
            </a:r>
            <a:r>
              <a:rPr lang="fr-FR" sz="2000" b="1" dirty="0"/>
              <a:t>acquérir une image </a:t>
            </a:r>
            <a:r>
              <a:rPr lang="fr-FR" sz="2000" dirty="0"/>
              <a:t>numérique exploitable ?</a:t>
            </a:r>
          </a:p>
          <a:p>
            <a:pPr algn="ctr"/>
            <a:endParaRPr lang="fr-FR" sz="2000" dirty="0"/>
          </a:p>
          <a:p>
            <a:pPr algn="ctr"/>
            <a:r>
              <a:rPr lang="fr-FR" sz="2000" dirty="0"/>
              <a:t>Comment </a:t>
            </a:r>
            <a:r>
              <a:rPr lang="fr-FR" sz="2000" b="1" dirty="0"/>
              <a:t>préparer une image </a:t>
            </a:r>
            <a:r>
              <a:rPr lang="fr-FR" sz="2000" dirty="0"/>
              <a:t>numérique pour un traitement ?</a:t>
            </a:r>
            <a:endParaRPr lang="fr-FR" sz="2800" dirty="0"/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B9BFF235-F59D-EA88-772B-118403D723FE}"/>
              </a:ext>
            </a:extLst>
          </p:cNvPr>
          <p:cNvSpPr/>
          <p:nvPr/>
        </p:nvSpPr>
        <p:spPr>
          <a:xfrm>
            <a:off x="814941" y="1676936"/>
            <a:ext cx="5124599" cy="1865297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/>
              <a:t>Comment </a:t>
            </a:r>
            <a:r>
              <a:rPr lang="fr-FR" sz="2000" b="1" dirty="0"/>
              <a:t>contrôler / piloter un système </a:t>
            </a:r>
            <a:r>
              <a:rPr lang="fr-FR" sz="2000" dirty="0"/>
              <a:t>pour :</a:t>
            </a:r>
          </a:p>
          <a:p>
            <a:pPr marL="342900" indent="-342900" algn="ctr">
              <a:buFontTx/>
              <a:buChar char="-"/>
            </a:pPr>
            <a:r>
              <a:rPr lang="fr-FR" sz="2000" dirty="0"/>
              <a:t>Le rendre autonome ?</a:t>
            </a:r>
          </a:p>
          <a:p>
            <a:pPr marL="342900" indent="-342900" algn="ctr">
              <a:buFontTx/>
              <a:buChar char="-"/>
            </a:pPr>
            <a:r>
              <a:rPr lang="fr-FR" sz="2000" dirty="0"/>
              <a:t>Acquérir des données ?</a:t>
            </a:r>
            <a:endParaRPr lang="fr-FR" sz="2800" dirty="0"/>
          </a:p>
        </p:txBody>
      </p:sp>
      <p:pic>
        <p:nvPicPr>
          <p:cNvPr id="11" name="Image 10" descr="Une image contenant roue, Pièce auto, pneu, Véhicule de jouet&#10;&#10;Description générée automatiquement">
            <a:extLst>
              <a:ext uri="{FF2B5EF4-FFF2-40B4-BE49-F238E27FC236}">
                <a16:creationId xmlns:a16="http://schemas.microsoft.com/office/drawing/2014/main" id="{17A968E9-6505-3669-5E62-6E2EEFB814C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631" y="4512186"/>
            <a:ext cx="1799338" cy="1428675"/>
          </a:xfrm>
          <a:prstGeom prst="rect">
            <a:avLst/>
          </a:prstGeom>
        </p:spPr>
      </p:pic>
      <p:pic>
        <p:nvPicPr>
          <p:cNvPr id="12" name="Image 11" descr="Une image contenant ligne, diagramme, Tracé, texte&#10;&#10;Description générée automatiquement">
            <a:extLst>
              <a:ext uri="{FF2B5EF4-FFF2-40B4-BE49-F238E27FC236}">
                <a16:creationId xmlns:a16="http://schemas.microsoft.com/office/drawing/2014/main" id="{5F9AB21F-F85A-4712-B7FF-B4DB3E61226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2433" y="5349743"/>
            <a:ext cx="2031480" cy="1175427"/>
          </a:xfrm>
          <a:prstGeom prst="rect">
            <a:avLst/>
          </a:prstGeom>
        </p:spPr>
      </p:pic>
      <p:pic>
        <p:nvPicPr>
          <p:cNvPr id="13" name="Image 12" descr="Une image contenant texte, capture d’écran, nombre, Police&#10;&#10;Description générée automatiquement">
            <a:extLst>
              <a:ext uri="{FF2B5EF4-FFF2-40B4-BE49-F238E27FC236}">
                <a16:creationId xmlns:a16="http://schemas.microsoft.com/office/drawing/2014/main" id="{63660E53-16DD-F650-0995-88297AD43C2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8236" y="3623924"/>
            <a:ext cx="2226240" cy="1487596"/>
          </a:xfrm>
          <a:prstGeom prst="rect">
            <a:avLst/>
          </a:prstGeom>
        </p:spPr>
      </p:pic>
      <p:pic>
        <p:nvPicPr>
          <p:cNvPr id="14" name="Image 13" descr="Une image contenant noir et blanc, croquis, noir, monochrome&#10;&#10;Description générée automatiquement">
            <a:extLst>
              <a:ext uri="{FF2B5EF4-FFF2-40B4-BE49-F238E27FC236}">
                <a16:creationId xmlns:a16="http://schemas.microsoft.com/office/drawing/2014/main" id="{3A8FC6B8-5715-FDE2-FAF0-B44391BDA18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3235" y="3615489"/>
            <a:ext cx="1939590" cy="1668698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C48B5564-8E78-892D-7595-93C3C1ACFF7A}"/>
              </a:ext>
            </a:extLst>
          </p:cNvPr>
          <p:cNvSpPr/>
          <p:nvPr/>
        </p:nvSpPr>
        <p:spPr>
          <a:xfrm>
            <a:off x="8314698" y="3861266"/>
            <a:ext cx="750557" cy="136525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126599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CA2069C-0BDE-86CA-E8FE-ECE6B78377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14FCFB9-2EEB-8BD3-EA0C-2BB26B5F5B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53126E-C43E-A3D0-BAFB-2862487138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669" r="-1" b="426"/>
          <a:stretch/>
        </p:blipFill>
        <p:spPr>
          <a:xfrm>
            <a:off x="-2" y="10"/>
            <a:ext cx="86685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5CB3960-3D1C-BFA8-B40C-B132960F81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788244" y="0"/>
            <a:ext cx="940375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0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344B959-6EE9-75AB-9D37-3FD508F8FC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48600" y="1122363"/>
            <a:ext cx="4023360" cy="3204134"/>
          </a:xfrm>
        </p:spPr>
        <p:txBody>
          <a:bodyPr anchor="b">
            <a:normAutofit/>
          </a:bodyPr>
          <a:lstStyle/>
          <a:p>
            <a:br>
              <a:rPr lang="fr-FR" sz="4800" dirty="0">
                <a:latin typeface="Bahnschrift SemiBold" panose="020B0502040204020203" pitchFamily="34" charset="0"/>
              </a:rPr>
            </a:br>
            <a:r>
              <a:rPr lang="fr-FR" sz="4800" dirty="0">
                <a:latin typeface="Bahnschrift SemiBold" panose="020B0502040204020203" pitchFamily="34" charset="0"/>
              </a:rPr>
              <a:t>Systèmes embarqués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66CD346-5F35-7EF7-92B0-E985CDA266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48600" y="4872922"/>
            <a:ext cx="4023360" cy="1208141"/>
          </a:xfrm>
        </p:spPr>
        <p:txBody>
          <a:bodyPr>
            <a:normAutofit/>
          </a:bodyPr>
          <a:lstStyle/>
          <a:p>
            <a:r>
              <a:rPr lang="fr-FR" sz="2000" dirty="0" err="1">
                <a:latin typeface="Bahnschrift Light" panose="020B0502040204020203" pitchFamily="34" charset="0"/>
              </a:rPr>
              <a:t>IntNum</a:t>
            </a:r>
            <a:r>
              <a:rPr lang="fr-FR" sz="2000" dirty="0">
                <a:latin typeface="Bahnschrift Light" panose="020B0502040204020203" pitchFamily="34" charset="0"/>
              </a:rPr>
              <a:t> / Semestre 6 </a:t>
            </a:r>
            <a:br>
              <a:rPr lang="fr-FR" sz="2000" dirty="0">
                <a:latin typeface="Bahnschrift Light" panose="020B0502040204020203" pitchFamily="34" charset="0"/>
              </a:rPr>
            </a:br>
            <a:r>
              <a:rPr lang="fr-FR" sz="2000" dirty="0">
                <a:latin typeface="Bahnschrift Light" panose="020B0502040204020203" pitchFamily="34" charset="0"/>
              </a:rPr>
              <a:t>Institut d’Optique</a:t>
            </a:r>
          </a:p>
        </p:txBody>
      </p:sp>
      <p:sp>
        <p:nvSpPr>
          <p:cNvPr id="32" name="Rectangle 12">
            <a:extLst>
              <a:ext uri="{FF2B5EF4-FFF2-40B4-BE49-F238E27FC236}">
                <a16:creationId xmlns:a16="http://schemas.microsoft.com/office/drawing/2014/main" id="{053EFE1C-98E5-F775-DFB3-619282A67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ctangle 14">
            <a:extLst>
              <a:ext uri="{FF2B5EF4-FFF2-40B4-BE49-F238E27FC236}">
                <a16:creationId xmlns:a16="http://schemas.microsoft.com/office/drawing/2014/main" id="{D6B6D97C-D5DA-8995-2370-3A40D55594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Image 5" descr="Une image contenant texte&#10;&#10;Description générée automatiquement">
            <a:extLst>
              <a:ext uri="{FF2B5EF4-FFF2-40B4-BE49-F238E27FC236}">
                <a16:creationId xmlns:a16="http://schemas.microsoft.com/office/drawing/2014/main" id="{90231BBD-87CB-7B69-C31D-BE9A39ABB5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033" y="195172"/>
            <a:ext cx="2452178" cy="1007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687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46402F-2B51-EEEB-D229-944BDB3E12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60F57C5-91AA-E25B-55D4-62CCE2ABAFA2}"/>
              </a:ext>
            </a:extLst>
          </p:cNvPr>
          <p:cNvSpPr/>
          <p:nvPr/>
        </p:nvSpPr>
        <p:spPr>
          <a:xfrm>
            <a:off x="673975" y="405113"/>
            <a:ext cx="11020314" cy="93754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1826301-8ED2-6750-E08D-B0DBA66EB9A8}"/>
              </a:ext>
            </a:extLst>
          </p:cNvPr>
          <p:cNvSpPr txBox="1">
            <a:spLocks/>
          </p:cNvSpPr>
          <p:nvPr/>
        </p:nvSpPr>
        <p:spPr>
          <a:xfrm>
            <a:off x="907225" y="583365"/>
            <a:ext cx="8970548" cy="70142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dirty="0"/>
              <a:t>Systèmes embarqués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E0DBA1B-F515-C474-541C-ED534C939CD9}"/>
              </a:ext>
            </a:extLst>
          </p:cNvPr>
          <p:cNvSpPr/>
          <p:nvPr/>
        </p:nvSpPr>
        <p:spPr>
          <a:xfrm>
            <a:off x="619125" y="500258"/>
            <a:ext cx="124142" cy="74980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20196759-DD91-0A0F-0947-D8B02FEDC13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481" y="509288"/>
            <a:ext cx="1825291" cy="749808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4AB92F51-5529-DFF2-B4BD-7EF452A143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0567" y="1904999"/>
            <a:ext cx="2167508" cy="178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64EFCBE2-6B2B-ABC0-8D62-304F262239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214" y="3429000"/>
            <a:ext cx="6350729" cy="3305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371F90F5-0FFE-604F-17B5-0E3C1C0F59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42140" y="4567537"/>
            <a:ext cx="2683404" cy="1781175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AEDC6FCC-F0CE-5E0E-78B6-4FA53FF54283}"/>
              </a:ext>
            </a:extLst>
          </p:cNvPr>
          <p:cNvSpPr txBox="1"/>
          <p:nvPr/>
        </p:nvSpPr>
        <p:spPr>
          <a:xfrm>
            <a:off x="1213848" y="2183836"/>
            <a:ext cx="8357301" cy="984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Tx/>
              <a:buChar char="-"/>
            </a:pPr>
            <a:r>
              <a:rPr lang="fr-FR" sz="1800" b="0" i="0" u="none" strike="noStrike" baseline="0" dirty="0">
                <a:latin typeface="NimbusRomNo9L-Regu"/>
              </a:rPr>
              <a:t>regroupement d’un </a:t>
            </a:r>
            <a:r>
              <a:rPr lang="fr-FR" sz="2000" b="1" i="0" u="none" strike="noStrike" baseline="0" dirty="0">
                <a:latin typeface="NimbusRomNo9L-Medi"/>
              </a:rPr>
              <a:t>système matériel </a:t>
            </a:r>
            <a:r>
              <a:rPr lang="fr-FR" sz="1800" b="0" i="0" u="none" strike="noStrike" baseline="0" dirty="0">
                <a:latin typeface="NimbusRomNo9L-Regu"/>
              </a:rPr>
              <a:t>et d’un </a:t>
            </a:r>
            <a:r>
              <a:rPr lang="fr-FR" sz="2000" b="1" i="0" u="none" strike="noStrike" baseline="0" dirty="0">
                <a:latin typeface="NimbusRomNo9L-Medi"/>
              </a:rPr>
              <a:t>logiciel</a:t>
            </a:r>
            <a:endParaRPr lang="fr-FR" sz="2000" b="1" dirty="0">
              <a:latin typeface="NimbusRomNo9L-Medi"/>
            </a:endParaRPr>
          </a:p>
          <a:p>
            <a:pPr marL="285750" indent="-285750" algn="l">
              <a:buFontTx/>
              <a:buChar char="-"/>
            </a:pPr>
            <a:r>
              <a:rPr lang="fr-FR" sz="2000" b="1" i="0" u="none" strike="noStrike" baseline="0" dirty="0">
                <a:latin typeface="NimbusRomNo9L-Medi"/>
              </a:rPr>
              <a:t>architecture spécifique </a:t>
            </a:r>
            <a:r>
              <a:rPr lang="fr-FR" dirty="0">
                <a:latin typeface="NimbusRomNo9L-Regu"/>
              </a:rPr>
              <a:t>/ </a:t>
            </a:r>
            <a:r>
              <a:rPr lang="fr-FR" sz="1800" b="0" i="0" u="none" strike="noStrike" baseline="0" dirty="0">
                <a:latin typeface="NimbusRomNo9L-Regu"/>
              </a:rPr>
              <a:t>exécution d’un ensemble de </a:t>
            </a:r>
            <a:r>
              <a:rPr lang="fr-FR" sz="1800" b="0" i="0" u="none" strike="noStrike" baseline="0" dirty="0">
                <a:latin typeface="NimbusRomNo9L-Medi"/>
              </a:rPr>
              <a:t>tâches particulières</a:t>
            </a:r>
            <a:endParaRPr lang="fr-FR" dirty="0">
              <a:latin typeface="NimbusRomNo9L-Medi"/>
            </a:endParaRPr>
          </a:p>
          <a:p>
            <a:pPr marL="285750" indent="-285750" algn="l">
              <a:buFontTx/>
              <a:buChar char="-"/>
            </a:pPr>
            <a:r>
              <a:rPr lang="fr-FR" sz="1800" b="0" i="0" u="none" strike="noStrike" baseline="0" dirty="0">
                <a:latin typeface="NimbusRomNo9L-Medi"/>
              </a:rPr>
              <a:t>réactif</a:t>
            </a:r>
            <a:r>
              <a:rPr lang="fr-FR" sz="1800" b="0" i="0" u="none" strike="noStrike" baseline="0" dirty="0">
                <a:latin typeface="NimbusRomNo9L-Regu"/>
              </a:rPr>
              <a:t>, </a:t>
            </a:r>
            <a:r>
              <a:rPr lang="fr-FR" sz="1800" b="0" i="0" u="none" strike="noStrike" baseline="0" dirty="0">
                <a:latin typeface="NimbusRomNo9L-Medi"/>
              </a:rPr>
              <a:t>autonome </a:t>
            </a:r>
            <a:r>
              <a:rPr lang="fr-FR" sz="1800" b="0" i="0" u="none" strike="noStrike" baseline="0" dirty="0">
                <a:latin typeface="NimbusRomNo9L-Regu"/>
              </a:rPr>
              <a:t>et en contact permanent avec son environnement</a:t>
            </a:r>
            <a:endParaRPr lang="fr-FR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4FF7CD00-EAEE-D2E4-A58E-29AAD3EC7732}"/>
              </a:ext>
            </a:extLst>
          </p:cNvPr>
          <p:cNvSpPr txBox="1"/>
          <p:nvPr/>
        </p:nvSpPr>
        <p:spPr>
          <a:xfrm>
            <a:off x="933498" y="1765148"/>
            <a:ext cx="47815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i="1" dirty="0"/>
              <a:t>Spécificités d’un système embarqué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778429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7C9371-E1F7-86EB-A143-6B59C1893E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7B38AFA-B29A-A1B1-ED72-7CE87F4F0F5C}"/>
              </a:ext>
            </a:extLst>
          </p:cNvPr>
          <p:cNvSpPr/>
          <p:nvPr/>
        </p:nvSpPr>
        <p:spPr>
          <a:xfrm>
            <a:off x="673975" y="405113"/>
            <a:ext cx="11020314" cy="93754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70E9BFD-3CB8-65E6-133F-D52E1F0D573A}"/>
              </a:ext>
            </a:extLst>
          </p:cNvPr>
          <p:cNvSpPr txBox="1">
            <a:spLocks/>
          </p:cNvSpPr>
          <p:nvPr/>
        </p:nvSpPr>
        <p:spPr>
          <a:xfrm>
            <a:off x="907225" y="583365"/>
            <a:ext cx="8970548" cy="70142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dirty="0"/>
              <a:t>Systèmes embarqués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6C669BD-D5C4-D2AC-2B6F-0805EF287E36}"/>
              </a:ext>
            </a:extLst>
          </p:cNvPr>
          <p:cNvSpPr/>
          <p:nvPr/>
        </p:nvSpPr>
        <p:spPr>
          <a:xfrm>
            <a:off x="619125" y="500258"/>
            <a:ext cx="124142" cy="74980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C6F508C3-6BDB-D7C7-1FC1-C4F7A5E6343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481" y="509288"/>
            <a:ext cx="1825291" cy="749808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408A09EE-7CAD-B25A-51D6-5B36EC0342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0567" y="1904999"/>
            <a:ext cx="2167508" cy="178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7AC2747F-A946-0EE7-FFC6-5DAE0744E2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4444" y="4450107"/>
            <a:ext cx="3648074" cy="1898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1FD361BD-4C8A-699C-B268-9C55CB5205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65065" y="3151398"/>
            <a:ext cx="4630960" cy="3073913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8285C92F-0DC0-C712-B481-E8033F5121BA}"/>
              </a:ext>
            </a:extLst>
          </p:cNvPr>
          <p:cNvSpPr txBox="1"/>
          <p:nvPr/>
        </p:nvSpPr>
        <p:spPr>
          <a:xfrm>
            <a:off x="933498" y="1765148"/>
            <a:ext cx="47815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i="1" dirty="0"/>
              <a:t>Programmation d’un système embarqué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018951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82F730-BA36-F36E-4331-9F0223015F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2B1E7EB-30B4-5335-5CDE-A0F0D610AA28}"/>
              </a:ext>
            </a:extLst>
          </p:cNvPr>
          <p:cNvSpPr/>
          <p:nvPr/>
        </p:nvSpPr>
        <p:spPr>
          <a:xfrm>
            <a:off x="673975" y="405113"/>
            <a:ext cx="11020314" cy="93754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A27CDBF-C2C8-AA85-8101-2DFCE148D00F}"/>
              </a:ext>
            </a:extLst>
          </p:cNvPr>
          <p:cNvSpPr txBox="1">
            <a:spLocks/>
          </p:cNvSpPr>
          <p:nvPr/>
        </p:nvSpPr>
        <p:spPr>
          <a:xfrm>
            <a:off x="907225" y="583365"/>
            <a:ext cx="8970548" cy="70142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dirty="0"/>
              <a:t>Systèmes embarqués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FF3DEBF-C5F8-3EEE-74BE-32BC19F19D66}"/>
              </a:ext>
            </a:extLst>
          </p:cNvPr>
          <p:cNvSpPr/>
          <p:nvPr/>
        </p:nvSpPr>
        <p:spPr>
          <a:xfrm>
            <a:off x="619125" y="500258"/>
            <a:ext cx="124142" cy="74980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DDD5D8FC-3901-43B4-54C6-8635294AB1D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481" y="509288"/>
            <a:ext cx="1825291" cy="749808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C54E56B8-5F70-CB60-A68E-C2D1B58D15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4444" y="4450107"/>
            <a:ext cx="3648074" cy="1898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1EF1A8D5-2104-0F40-8547-09A43AA038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0668" y="1786720"/>
            <a:ext cx="3371850" cy="2238148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8392124D-9ABC-5A73-9744-A91AF7B9C82A}"/>
              </a:ext>
            </a:extLst>
          </p:cNvPr>
          <p:cNvSpPr txBox="1"/>
          <p:nvPr/>
        </p:nvSpPr>
        <p:spPr>
          <a:xfrm>
            <a:off x="933498" y="1765148"/>
            <a:ext cx="47815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i="1" dirty="0"/>
              <a:t>Programmation d’un système embarqué</a:t>
            </a:r>
            <a:endParaRPr lang="fr-FR" dirty="0"/>
          </a:p>
        </p:txBody>
      </p:sp>
      <p:pic>
        <p:nvPicPr>
          <p:cNvPr id="10" name="Image 9" descr="Une image contenant texte, diagramme, Police, nombre&#10;&#10;Description générée automatiquement">
            <a:extLst>
              <a:ext uri="{FF2B5EF4-FFF2-40B4-BE49-F238E27FC236}">
                <a16:creationId xmlns:a16="http://schemas.microsoft.com/office/drawing/2014/main" id="{0C677957-87A1-4551-3FF3-2E3E108780E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859" y="2636444"/>
            <a:ext cx="6629975" cy="1737511"/>
          </a:xfrm>
          <a:prstGeom prst="rect">
            <a:avLst/>
          </a:prstGeom>
        </p:spPr>
      </p:pic>
      <p:pic>
        <p:nvPicPr>
          <p:cNvPr id="12" name="Image 11" descr="Une image contenant capture d’écran, diagramme, ligne&#10;&#10;Description générée automatiquement">
            <a:extLst>
              <a:ext uri="{FF2B5EF4-FFF2-40B4-BE49-F238E27FC236}">
                <a16:creationId xmlns:a16="http://schemas.microsoft.com/office/drawing/2014/main" id="{3A8E8BE6-4F85-E15F-D882-B11CEA8A4A93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80" y="5046873"/>
            <a:ext cx="6835732" cy="1425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8181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BC886E-0BB0-09F8-4921-669551E871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06EB658-7F9A-67A9-3C9C-078190B6D31B}"/>
              </a:ext>
            </a:extLst>
          </p:cNvPr>
          <p:cNvSpPr/>
          <p:nvPr/>
        </p:nvSpPr>
        <p:spPr>
          <a:xfrm>
            <a:off x="673975" y="405113"/>
            <a:ext cx="11020314" cy="93754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0F6E247-3212-7B82-CF29-E943D511BA15}"/>
              </a:ext>
            </a:extLst>
          </p:cNvPr>
          <p:cNvSpPr txBox="1">
            <a:spLocks/>
          </p:cNvSpPr>
          <p:nvPr/>
        </p:nvSpPr>
        <p:spPr>
          <a:xfrm>
            <a:off x="907225" y="583365"/>
            <a:ext cx="8970548" cy="70142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dirty="0"/>
              <a:t>Systèmes embarqués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ED73D58-FEBC-3382-3F94-F7CEF9487F3E}"/>
              </a:ext>
            </a:extLst>
          </p:cNvPr>
          <p:cNvSpPr/>
          <p:nvPr/>
        </p:nvSpPr>
        <p:spPr>
          <a:xfrm>
            <a:off x="619125" y="500258"/>
            <a:ext cx="124142" cy="74980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6D249D25-1AF9-CCF1-6208-AC544E6C1A8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481" y="509288"/>
            <a:ext cx="1825291" cy="749808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F7DC7249-D499-F09A-6386-9DC7500064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4444" y="4450107"/>
            <a:ext cx="3648074" cy="1898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AD95F6B7-9768-AADE-E46E-DA00295D4B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0668" y="1786720"/>
            <a:ext cx="3371850" cy="2238148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B7062C69-C26C-EB15-A434-97BD6E325EE5}"/>
              </a:ext>
            </a:extLst>
          </p:cNvPr>
          <p:cNvSpPr txBox="1"/>
          <p:nvPr/>
        </p:nvSpPr>
        <p:spPr>
          <a:xfrm>
            <a:off x="933498" y="1765148"/>
            <a:ext cx="47815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i="1" dirty="0"/>
              <a:t>Programmation d’un système embarqué</a:t>
            </a:r>
            <a:endParaRPr lang="fr-FR" dirty="0"/>
          </a:p>
        </p:txBody>
      </p:sp>
      <p:pic>
        <p:nvPicPr>
          <p:cNvPr id="10" name="Image 9" descr="Une image contenant texte, diagramme, Police, nombre&#10;&#10;Description générée automatiquement">
            <a:extLst>
              <a:ext uri="{FF2B5EF4-FFF2-40B4-BE49-F238E27FC236}">
                <a16:creationId xmlns:a16="http://schemas.microsoft.com/office/drawing/2014/main" id="{F2AA90DB-1192-852A-AF04-963D831BC509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859" y="2636444"/>
            <a:ext cx="6629975" cy="1737511"/>
          </a:xfrm>
          <a:prstGeom prst="rect">
            <a:avLst/>
          </a:prstGeom>
        </p:spPr>
      </p:pic>
      <p:pic>
        <p:nvPicPr>
          <p:cNvPr id="12" name="Image 11" descr="Une image contenant capture d’écran, diagramme, ligne&#10;&#10;Description générée automatiquement">
            <a:extLst>
              <a:ext uri="{FF2B5EF4-FFF2-40B4-BE49-F238E27FC236}">
                <a16:creationId xmlns:a16="http://schemas.microsoft.com/office/drawing/2014/main" id="{10D7BF96-FFD3-EF72-038D-397E0BF2114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80" y="5046873"/>
            <a:ext cx="6835732" cy="1425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3931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CE5314-D525-94B5-0656-CEA44D38A9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480A882-3F60-69F7-EA36-4D793E2532D2}"/>
              </a:ext>
            </a:extLst>
          </p:cNvPr>
          <p:cNvSpPr/>
          <p:nvPr/>
        </p:nvSpPr>
        <p:spPr>
          <a:xfrm>
            <a:off x="673975" y="405113"/>
            <a:ext cx="11020314" cy="93754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7B88963-2012-EEBD-63CA-B1FE333DD5D2}"/>
              </a:ext>
            </a:extLst>
          </p:cNvPr>
          <p:cNvSpPr txBox="1">
            <a:spLocks/>
          </p:cNvSpPr>
          <p:nvPr/>
        </p:nvSpPr>
        <p:spPr>
          <a:xfrm>
            <a:off x="907225" y="583365"/>
            <a:ext cx="8970548" cy="70142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dirty="0"/>
              <a:t>Systèmes embarqués / TP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8692EA6-D2E8-FF45-BF47-EB91C19A1C67}"/>
              </a:ext>
            </a:extLst>
          </p:cNvPr>
          <p:cNvSpPr/>
          <p:nvPr/>
        </p:nvSpPr>
        <p:spPr>
          <a:xfrm>
            <a:off x="619125" y="500258"/>
            <a:ext cx="124142" cy="74980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B44EBCD7-E98E-3772-D777-DE385FFF168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481" y="509288"/>
            <a:ext cx="1825291" cy="749808"/>
          </a:xfrm>
          <a:prstGeom prst="rect">
            <a:avLst/>
          </a:prstGeom>
        </p:spPr>
      </p:pic>
      <p:pic>
        <p:nvPicPr>
          <p:cNvPr id="8" name="Image 7" descr="Une image contenant circuit, Ingénierie électronique, Appareils électroniques, Composant électronique&#10;&#10;Description générée automatiquement">
            <a:extLst>
              <a:ext uri="{FF2B5EF4-FFF2-40B4-BE49-F238E27FC236}">
                <a16:creationId xmlns:a16="http://schemas.microsoft.com/office/drawing/2014/main" id="{974B459F-EB4B-E524-70E8-979F6A6DF0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225" y="4024868"/>
            <a:ext cx="2870805" cy="2107171"/>
          </a:xfrm>
          <a:prstGeom prst="rect">
            <a:avLst/>
          </a:prstGeom>
        </p:spPr>
      </p:pic>
      <p:pic>
        <p:nvPicPr>
          <p:cNvPr id="9" name="Image 8" descr="Une image contenant Police, Graphique, texte, symbole&#10;&#10;Description générée automatiquement">
            <a:extLst>
              <a:ext uri="{FF2B5EF4-FFF2-40B4-BE49-F238E27FC236}">
                <a16:creationId xmlns:a16="http://schemas.microsoft.com/office/drawing/2014/main" id="{55D59586-1FC7-EC4E-F348-8590D59248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267" y="3470788"/>
            <a:ext cx="814158" cy="554080"/>
          </a:xfrm>
          <a:prstGeom prst="rect">
            <a:avLst/>
          </a:prstGeom>
        </p:spPr>
      </p:pic>
      <p:pic>
        <p:nvPicPr>
          <p:cNvPr id="10" name="Image 9" descr="Une image contenant roue, Pièce auto, pneu, Véhicule de jouet&#10;&#10;Description générée automatiquement">
            <a:extLst>
              <a:ext uri="{FF2B5EF4-FFF2-40B4-BE49-F238E27FC236}">
                <a16:creationId xmlns:a16="http://schemas.microsoft.com/office/drawing/2014/main" id="{C006A485-9526-82D3-6EF1-FEF2B193FE9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2020" y="2376109"/>
            <a:ext cx="1799338" cy="1428675"/>
          </a:xfrm>
          <a:prstGeom prst="rect">
            <a:avLst/>
          </a:prstGeom>
        </p:spPr>
      </p:pic>
      <p:pic>
        <p:nvPicPr>
          <p:cNvPr id="11" name="Image 10" descr="Une image contenant ligne, diagramme, Tracé, texte&#10;&#10;Description générée automatiquement">
            <a:extLst>
              <a:ext uri="{FF2B5EF4-FFF2-40B4-BE49-F238E27FC236}">
                <a16:creationId xmlns:a16="http://schemas.microsoft.com/office/drawing/2014/main" id="{F796D652-1314-3698-22BB-D1EBDD266B7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5603" y="5060616"/>
            <a:ext cx="2031480" cy="1175427"/>
          </a:xfrm>
          <a:prstGeom prst="rect">
            <a:avLst/>
          </a:prstGeom>
        </p:spPr>
      </p:pic>
      <p:sp>
        <p:nvSpPr>
          <p:cNvPr id="12" name="Flèche : pentagone 11">
            <a:extLst>
              <a:ext uri="{FF2B5EF4-FFF2-40B4-BE49-F238E27FC236}">
                <a16:creationId xmlns:a16="http://schemas.microsoft.com/office/drawing/2014/main" id="{FA27F9C7-F5A6-1E99-8EE1-32C4491F246B}"/>
              </a:ext>
            </a:extLst>
          </p:cNvPr>
          <p:cNvSpPr/>
          <p:nvPr/>
        </p:nvSpPr>
        <p:spPr>
          <a:xfrm>
            <a:off x="6677868" y="4116004"/>
            <a:ext cx="3127375" cy="369333"/>
          </a:xfrm>
          <a:prstGeom prst="homePlat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/>
              <a:t>Rayonnement de </a:t>
            </a:r>
            <a:r>
              <a:rPr lang="fr-FR" sz="1600" b="1" dirty="0" err="1"/>
              <a:t>LEDs</a:t>
            </a:r>
            <a:endParaRPr lang="fr-FR" sz="1600" b="1" dirty="0"/>
          </a:p>
        </p:txBody>
      </p:sp>
      <p:sp>
        <p:nvSpPr>
          <p:cNvPr id="13" name="Flèche : chevron 12">
            <a:extLst>
              <a:ext uri="{FF2B5EF4-FFF2-40B4-BE49-F238E27FC236}">
                <a16:creationId xmlns:a16="http://schemas.microsoft.com/office/drawing/2014/main" id="{F112A254-F28B-D568-FC38-FF1DCB144E6F}"/>
              </a:ext>
            </a:extLst>
          </p:cNvPr>
          <p:cNvSpPr/>
          <p:nvPr/>
        </p:nvSpPr>
        <p:spPr>
          <a:xfrm>
            <a:off x="6731875" y="4525994"/>
            <a:ext cx="1509681" cy="189354"/>
          </a:xfrm>
          <a:prstGeom prst="chevron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chemeClr val="bg1"/>
                </a:solidFill>
              </a:rPr>
              <a:t>Arduino / </a:t>
            </a:r>
            <a:r>
              <a:rPr lang="fr-FR" sz="1000" dirty="0" err="1">
                <a:solidFill>
                  <a:schemeClr val="bg1"/>
                </a:solidFill>
              </a:rPr>
              <a:t>Nucleo</a:t>
            </a:r>
            <a:endParaRPr lang="fr-FR" sz="1000" dirty="0">
              <a:solidFill>
                <a:schemeClr val="bg1"/>
              </a:solidFill>
            </a:endParaRPr>
          </a:p>
        </p:txBody>
      </p:sp>
      <p:sp>
        <p:nvSpPr>
          <p:cNvPr id="14" name="Flèche : chevron 13">
            <a:extLst>
              <a:ext uri="{FF2B5EF4-FFF2-40B4-BE49-F238E27FC236}">
                <a16:creationId xmlns:a16="http://schemas.microsoft.com/office/drawing/2014/main" id="{5D856E52-F1F3-71A9-7A79-E654A66FFDE3}"/>
              </a:ext>
            </a:extLst>
          </p:cNvPr>
          <p:cNvSpPr/>
          <p:nvPr/>
        </p:nvSpPr>
        <p:spPr>
          <a:xfrm>
            <a:off x="8216276" y="4525994"/>
            <a:ext cx="1509681" cy="189354"/>
          </a:xfrm>
          <a:prstGeom prst="chevron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chemeClr val="bg1"/>
                </a:solidFill>
              </a:rPr>
              <a:t>Protocole Série</a:t>
            </a:r>
          </a:p>
        </p:txBody>
      </p:sp>
      <p:sp>
        <p:nvSpPr>
          <p:cNvPr id="15" name="Flèche : chevron 14">
            <a:extLst>
              <a:ext uri="{FF2B5EF4-FFF2-40B4-BE49-F238E27FC236}">
                <a16:creationId xmlns:a16="http://schemas.microsoft.com/office/drawing/2014/main" id="{2BEA7EE3-7561-7D85-E11B-2B32ABBFB551}"/>
              </a:ext>
            </a:extLst>
          </p:cNvPr>
          <p:cNvSpPr/>
          <p:nvPr/>
        </p:nvSpPr>
        <p:spPr>
          <a:xfrm>
            <a:off x="9700677" y="4525478"/>
            <a:ext cx="1509681" cy="189354"/>
          </a:xfrm>
          <a:prstGeom prst="chevron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 err="1">
                <a:solidFill>
                  <a:schemeClr val="bg1"/>
                </a:solidFill>
              </a:rPr>
              <a:t>LEDs</a:t>
            </a:r>
            <a:r>
              <a:rPr lang="fr-FR" sz="1000" dirty="0">
                <a:solidFill>
                  <a:schemeClr val="bg1"/>
                </a:solidFill>
              </a:rPr>
              <a:t> Puissance</a:t>
            </a:r>
          </a:p>
        </p:txBody>
      </p:sp>
      <p:sp>
        <p:nvSpPr>
          <p:cNvPr id="17" name="Flèche : pentagone 16">
            <a:extLst>
              <a:ext uri="{FF2B5EF4-FFF2-40B4-BE49-F238E27FC236}">
                <a16:creationId xmlns:a16="http://schemas.microsoft.com/office/drawing/2014/main" id="{550AD890-C947-4D13-D7B8-87DA040631AB}"/>
              </a:ext>
            </a:extLst>
          </p:cNvPr>
          <p:cNvSpPr/>
          <p:nvPr/>
        </p:nvSpPr>
        <p:spPr>
          <a:xfrm>
            <a:off x="6677868" y="1648581"/>
            <a:ext cx="3127375" cy="369333"/>
          </a:xfrm>
          <a:prstGeom prst="homePlate">
            <a:avLst/>
          </a:prstGeom>
          <a:solidFill>
            <a:srgbClr val="CC99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/>
              <a:t>Robot</a:t>
            </a:r>
          </a:p>
        </p:txBody>
      </p:sp>
      <p:sp>
        <p:nvSpPr>
          <p:cNvPr id="18" name="Flèche : chevron 17">
            <a:extLst>
              <a:ext uri="{FF2B5EF4-FFF2-40B4-BE49-F238E27FC236}">
                <a16:creationId xmlns:a16="http://schemas.microsoft.com/office/drawing/2014/main" id="{F50B3B4B-DA7F-F7B7-47DC-6432C5287ABE}"/>
              </a:ext>
            </a:extLst>
          </p:cNvPr>
          <p:cNvSpPr/>
          <p:nvPr/>
        </p:nvSpPr>
        <p:spPr>
          <a:xfrm>
            <a:off x="6731875" y="2058055"/>
            <a:ext cx="1509681" cy="189354"/>
          </a:xfrm>
          <a:prstGeom prst="chevron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chemeClr val="bg1"/>
                </a:solidFill>
              </a:rPr>
              <a:t>Arduino / </a:t>
            </a:r>
            <a:r>
              <a:rPr lang="fr-FR" sz="1000" dirty="0" err="1">
                <a:solidFill>
                  <a:schemeClr val="bg1"/>
                </a:solidFill>
              </a:rPr>
              <a:t>Nucleo</a:t>
            </a:r>
            <a:endParaRPr lang="fr-FR" sz="1000" dirty="0">
              <a:solidFill>
                <a:schemeClr val="bg1"/>
              </a:solidFill>
            </a:endParaRPr>
          </a:p>
        </p:txBody>
      </p:sp>
      <p:sp>
        <p:nvSpPr>
          <p:cNvPr id="19" name="Flèche : chevron 18">
            <a:extLst>
              <a:ext uri="{FF2B5EF4-FFF2-40B4-BE49-F238E27FC236}">
                <a16:creationId xmlns:a16="http://schemas.microsoft.com/office/drawing/2014/main" id="{F62B2A4C-EC7F-A004-9102-F61A7B625CDB}"/>
              </a:ext>
            </a:extLst>
          </p:cNvPr>
          <p:cNvSpPr/>
          <p:nvPr/>
        </p:nvSpPr>
        <p:spPr>
          <a:xfrm>
            <a:off x="8216276" y="2058055"/>
            <a:ext cx="1509681" cy="189354"/>
          </a:xfrm>
          <a:prstGeom prst="chevron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chemeClr val="bg1"/>
                </a:solidFill>
              </a:rPr>
              <a:t>Robotique</a:t>
            </a:r>
          </a:p>
        </p:txBody>
      </p:sp>
      <p:sp>
        <p:nvSpPr>
          <p:cNvPr id="20" name="Flèche : chevron 19">
            <a:extLst>
              <a:ext uri="{FF2B5EF4-FFF2-40B4-BE49-F238E27FC236}">
                <a16:creationId xmlns:a16="http://schemas.microsoft.com/office/drawing/2014/main" id="{41D84A4E-2447-408D-AE58-69266CAC3254}"/>
              </a:ext>
            </a:extLst>
          </p:cNvPr>
          <p:cNvSpPr/>
          <p:nvPr/>
        </p:nvSpPr>
        <p:spPr>
          <a:xfrm>
            <a:off x="9700677" y="2057539"/>
            <a:ext cx="1509681" cy="189354"/>
          </a:xfrm>
          <a:prstGeom prst="chevron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chemeClr val="bg1"/>
                </a:solidFill>
              </a:rPr>
              <a:t>Communication</a:t>
            </a:r>
          </a:p>
        </p:txBody>
      </p:sp>
      <p:pic>
        <p:nvPicPr>
          <p:cNvPr id="21" name="Image 20" descr="Une image contenant Appareils électroniques, Ingénierie électronique, Composant de circuit, fils électriques&#10;&#10;Description générée automatiquement">
            <a:extLst>
              <a:ext uri="{FF2B5EF4-FFF2-40B4-BE49-F238E27FC236}">
                <a16:creationId xmlns:a16="http://schemas.microsoft.com/office/drawing/2014/main" id="{2E0FBB7E-97F4-BE0C-A82E-C13C6AE7874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383" y="5106826"/>
            <a:ext cx="2660612" cy="1081121"/>
          </a:xfrm>
          <a:prstGeom prst="rect">
            <a:avLst/>
          </a:prstGeom>
        </p:spPr>
      </p:pic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27B31475-56B9-4AD9-A19F-229FAAE1D6F6}"/>
              </a:ext>
            </a:extLst>
          </p:cNvPr>
          <p:cNvCxnSpPr>
            <a:cxnSpLocks/>
          </p:cNvCxnSpPr>
          <p:nvPr/>
        </p:nvCxnSpPr>
        <p:spPr>
          <a:xfrm>
            <a:off x="6391275" y="3963110"/>
            <a:ext cx="537059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33E0DBEE-FF45-79F4-FEDB-5D648E19A291}"/>
              </a:ext>
            </a:extLst>
          </p:cNvPr>
          <p:cNvSpPr/>
          <p:nvPr/>
        </p:nvSpPr>
        <p:spPr>
          <a:xfrm>
            <a:off x="3128925" y="5387352"/>
            <a:ext cx="842714" cy="7446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02835826"/>
      </p:ext>
    </p:extLst>
  </p:cSld>
  <p:clrMapOvr>
    <a:masterClrMapping/>
  </p:clrMapOvr>
</p:sld>
</file>

<file path=ppt/theme/theme1.xml><?xml version="1.0" encoding="utf-8"?>
<a:theme xmlns:a="http://schemas.openxmlformats.org/drawingml/2006/main" name="AccentBoxVTI">
  <a:themeElements>
    <a:clrScheme name="AnalogousFromLightSeedRightStep">
      <a:dk1>
        <a:srgbClr val="000000"/>
      </a:dk1>
      <a:lt1>
        <a:srgbClr val="FFFFFF"/>
      </a:lt1>
      <a:dk2>
        <a:srgbClr val="412624"/>
      </a:dk2>
      <a:lt2>
        <a:srgbClr val="E2E8E6"/>
      </a:lt2>
      <a:accent1>
        <a:srgbClr val="C696A7"/>
      </a:accent1>
      <a:accent2>
        <a:srgbClr val="BA827F"/>
      </a:accent2>
      <a:accent3>
        <a:srgbClr val="BC9E83"/>
      </a:accent3>
      <a:accent4>
        <a:srgbClr val="ABA575"/>
      </a:accent4>
      <a:accent5>
        <a:srgbClr val="9CA87F"/>
      </a:accent5>
      <a:accent6>
        <a:srgbClr val="85AD76"/>
      </a:accent6>
      <a:hlink>
        <a:srgbClr val="568F7B"/>
      </a:hlink>
      <a:folHlink>
        <a:srgbClr val="7F7F7F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1483</TotalTime>
  <Words>597</Words>
  <Application>Microsoft Office PowerPoint</Application>
  <PresentationFormat>Grand écran</PresentationFormat>
  <Paragraphs>188</Paragraphs>
  <Slides>21</Slides>
  <Notes>17</Notes>
  <HiddenSlides>0</HiddenSlides>
  <MMClips>0</MMClips>
  <ScaleCrop>false</ScaleCrop>
  <HeadingPairs>
    <vt:vector size="6" baseType="variant">
      <vt:variant>
        <vt:lpstr>Polices utilisées</vt:lpstr>
      </vt:variant>
      <vt:variant>
        <vt:i4>12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21</vt:i4>
      </vt:variant>
    </vt:vector>
  </HeadingPairs>
  <TitlesOfParts>
    <vt:vector size="34" baseType="lpstr">
      <vt:lpstr>Arial</vt:lpstr>
      <vt:lpstr>ArialUnicodeMS</vt:lpstr>
      <vt:lpstr>Avenir Next LT Pro</vt:lpstr>
      <vt:lpstr>Bahnschrift Light</vt:lpstr>
      <vt:lpstr>Bahnschrift SemiBold</vt:lpstr>
      <vt:lpstr>Calibri</vt:lpstr>
      <vt:lpstr>Cambria Math</vt:lpstr>
      <vt:lpstr>FreeSans</vt:lpstr>
      <vt:lpstr>Liberation Sans</vt:lpstr>
      <vt:lpstr>NimbusRomNo9L-Medi</vt:lpstr>
      <vt:lpstr>NimbusRomNo9L-Regu</vt:lpstr>
      <vt:lpstr>Wingdings</vt:lpstr>
      <vt:lpstr>AccentBoxVTI</vt:lpstr>
      <vt:lpstr> UE Interfaçage Numérique</vt:lpstr>
      <vt:lpstr>Présentation PowerPoint</vt:lpstr>
      <vt:lpstr>Présentation PowerPoint</vt:lpstr>
      <vt:lpstr> Systèmes embarqués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 Caméras et images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 UE Interfaçage Numérique  Déroulement et sujets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Outils Numériques - Méthodes et Outils</dc:title>
  <dc:creator>Julien VILLEMEJANE</dc:creator>
  <cp:lastModifiedBy>Julien VILLEMEJANE</cp:lastModifiedBy>
  <cp:revision>763</cp:revision>
  <dcterms:created xsi:type="dcterms:W3CDTF">2023-04-08T12:37:13Z</dcterms:created>
  <dcterms:modified xsi:type="dcterms:W3CDTF">2025-02-20T08:03:28Z</dcterms:modified>
</cp:coreProperties>
</file>